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Acme" panose="02000706050000020004"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Doulos SIL" panose="02000500070000020004" pitchFamily="2" charset="0"/>
      <p:regular r:id="rId16"/>
    </p:embeddedFont>
    <p:embeddedFont>
      <p:font typeface="Galatia SIL" panose="02000600020000020004"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397B6-4333-45FD-8946-C6710300C0AB}" v="821" dt="2021-05-16T03:36:50.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970" autoAdjust="0"/>
  </p:normalViewPr>
  <p:slideViewPr>
    <p:cSldViewPr snapToGrid="0">
      <p:cViewPr varScale="1">
        <p:scale>
          <a:sx n="36" d="100"/>
          <a:sy n="36" d="100"/>
        </p:scale>
        <p:origin x="2405" y="29"/>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E8397B6-4333-45FD-8946-C6710300C0AB}"/>
    <pc:docChg chg="undo redo custSel addSld delSld modSld modMainMaster modHandout">
      <pc:chgData name="Stan Cox" userId="9376f276357bfffd" providerId="LiveId" clId="{3E8397B6-4333-45FD-8946-C6710300C0AB}" dt="2021-05-16T03:38:35.060" v="9889" actId="47"/>
      <pc:docMkLst>
        <pc:docMk/>
      </pc:docMkLst>
      <pc:sldChg chg="modSp mod modTransition setBg modNotesTx">
        <pc:chgData name="Stan Cox" userId="9376f276357bfffd" providerId="LiveId" clId="{3E8397B6-4333-45FD-8946-C6710300C0AB}" dt="2021-05-14T23:35:47.182" v="6127"/>
        <pc:sldMkLst>
          <pc:docMk/>
          <pc:sldMk cId="3155693319" sldId="256"/>
        </pc:sldMkLst>
        <pc:spChg chg="mod">
          <ac:chgData name="Stan Cox" userId="9376f276357bfffd" providerId="LiveId" clId="{3E8397B6-4333-45FD-8946-C6710300C0AB}" dt="2021-05-12T16:29:38.227" v="122" actId="14838"/>
          <ac:spMkLst>
            <pc:docMk/>
            <pc:sldMk cId="3155693319" sldId="256"/>
            <ac:spMk id="2" creationId="{6EB723CC-A8FC-4523-B858-721847FDA96D}"/>
          </ac:spMkLst>
        </pc:spChg>
      </pc:sldChg>
      <pc:sldChg chg="modSp add mod modTransition setBg modAnim modNotesTx">
        <pc:chgData name="Stan Cox" userId="9376f276357bfffd" providerId="LiveId" clId="{3E8397B6-4333-45FD-8946-C6710300C0AB}" dt="2021-05-15T18:34:19.018" v="9755" actId="6549"/>
        <pc:sldMkLst>
          <pc:docMk/>
          <pc:sldMk cId="2034865598" sldId="257"/>
        </pc:sldMkLst>
        <pc:spChg chg="mod">
          <ac:chgData name="Stan Cox" userId="9376f276357bfffd" providerId="LiveId" clId="{3E8397B6-4333-45FD-8946-C6710300C0AB}" dt="2021-05-14T20:13:14.253" v="1173" actId="255"/>
          <ac:spMkLst>
            <pc:docMk/>
            <pc:sldMk cId="2034865598" sldId="257"/>
            <ac:spMk id="2" creationId="{6EB723CC-A8FC-4523-B858-721847FDA96D}"/>
          </ac:spMkLst>
        </pc:spChg>
        <pc:spChg chg="mod">
          <ac:chgData name="Stan Cox" userId="9376f276357bfffd" providerId="LiveId" clId="{3E8397B6-4333-45FD-8946-C6710300C0AB}" dt="2021-05-14T20:42:01.129" v="2274" actId="20577"/>
          <ac:spMkLst>
            <pc:docMk/>
            <pc:sldMk cId="2034865598" sldId="257"/>
            <ac:spMk id="3" creationId="{83ED21BD-ADD6-4774-B822-8D922BECE940}"/>
          </ac:spMkLst>
        </pc:spChg>
      </pc:sldChg>
      <pc:sldChg chg="add del setBg">
        <pc:chgData name="Stan Cox" userId="9376f276357bfffd" providerId="LiveId" clId="{3E8397B6-4333-45FD-8946-C6710300C0AB}" dt="2021-05-12T16:22:47.389" v="1"/>
        <pc:sldMkLst>
          <pc:docMk/>
          <pc:sldMk cId="2656433589" sldId="257"/>
        </pc:sldMkLst>
      </pc:sldChg>
      <pc:sldChg chg="add del setBg">
        <pc:chgData name="Stan Cox" userId="9376f276357bfffd" providerId="LiveId" clId="{3E8397B6-4333-45FD-8946-C6710300C0AB}" dt="2021-05-14T20:53:47.627" v="3185"/>
        <pc:sldMkLst>
          <pc:docMk/>
          <pc:sldMk cId="464238170" sldId="258"/>
        </pc:sldMkLst>
      </pc:sldChg>
      <pc:sldChg chg="modSp add mod modTransition modAnim modNotesTx">
        <pc:chgData name="Stan Cox" userId="9376f276357bfffd" providerId="LiveId" clId="{3E8397B6-4333-45FD-8946-C6710300C0AB}" dt="2021-05-14T23:35:15.628" v="6125"/>
        <pc:sldMkLst>
          <pc:docMk/>
          <pc:sldMk cId="2019718356" sldId="258"/>
        </pc:sldMkLst>
        <pc:spChg chg="mod">
          <ac:chgData name="Stan Cox" userId="9376f276357bfffd" providerId="LiveId" clId="{3E8397B6-4333-45FD-8946-C6710300C0AB}" dt="2021-05-14T20:54:08.302" v="3220" actId="313"/>
          <ac:spMkLst>
            <pc:docMk/>
            <pc:sldMk cId="2019718356" sldId="258"/>
            <ac:spMk id="2" creationId="{6EB723CC-A8FC-4523-B858-721847FDA96D}"/>
          </ac:spMkLst>
        </pc:spChg>
        <pc:spChg chg="mod">
          <ac:chgData name="Stan Cox" userId="9376f276357bfffd" providerId="LiveId" clId="{3E8397B6-4333-45FD-8946-C6710300C0AB}" dt="2021-05-14T23:33:09.765" v="6117" actId="255"/>
          <ac:spMkLst>
            <pc:docMk/>
            <pc:sldMk cId="2019718356" sldId="258"/>
            <ac:spMk id="3" creationId="{83ED21BD-ADD6-4774-B822-8D922BECE940}"/>
          </ac:spMkLst>
        </pc:spChg>
      </pc:sldChg>
      <pc:sldChg chg="modSp add mod modTransition modAnim modNotesTx">
        <pc:chgData name="Stan Cox" userId="9376f276357bfffd" providerId="LiveId" clId="{3E8397B6-4333-45FD-8946-C6710300C0AB}" dt="2021-05-15T18:34:40.224" v="9756" actId="2711"/>
        <pc:sldMkLst>
          <pc:docMk/>
          <pc:sldMk cId="2259511645" sldId="259"/>
        </pc:sldMkLst>
        <pc:spChg chg="mod">
          <ac:chgData name="Stan Cox" userId="9376f276357bfffd" providerId="LiveId" clId="{3E8397B6-4333-45FD-8946-C6710300C0AB}" dt="2021-05-14T21:13:26.265" v="3350" actId="14100"/>
          <ac:spMkLst>
            <pc:docMk/>
            <pc:sldMk cId="2259511645" sldId="259"/>
            <ac:spMk id="2" creationId="{6EB723CC-A8FC-4523-B858-721847FDA96D}"/>
          </ac:spMkLst>
        </pc:spChg>
        <pc:spChg chg="mod">
          <ac:chgData name="Stan Cox" userId="9376f276357bfffd" providerId="LiveId" clId="{3E8397B6-4333-45FD-8946-C6710300C0AB}" dt="2021-05-15T18:07:11" v="8697" actId="20577"/>
          <ac:spMkLst>
            <pc:docMk/>
            <pc:sldMk cId="2259511645" sldId="259"/>
            <ac:spMk id="3" creationId="{83ED21BD-ADD6-4774-B822-8D922BECE940}"/>
          </ac:spMkLst>
        </pc:spChg>
      </pc:sldChg>
      <pc:sldChg chg="add del setBg">
        <pc:chgData name="Stan Cox" userId="9376f276357bfffd" providerId="LiveId" clId="{3E8397B6-4333-45FD-8946-C6710300C0AB}" dt="2021-05-14T21:12:42.360" v="3284"/>
        <pc:sldMkLst>
          <pc:docMk/>
          <pc:sldMk cId="2435029318" sldId="259"/>
        </pc:sldMkLst>
      </pc:sldChg>
      <pc:sldChg chg="modSp add mod modNotesTx">
        <pc:chgData name="Stan Cox" userId="9376f276357bfffd" providerId="LiveId" clId="{3E8397B6-4333-45FD-8946-C6710300C0AB}" dt="2021-05-15T18:32:56.743" v="9730" actId="20577"/>
        <pc:sldMkLst>
          <pc:docMk/>
          <pc:sldMk cId="3091331092" sldId="260"/>
        </pc:sldMkLst>
        <pc:spChg chg="mod">
          <ac:chgData name="Stan Cox" userId="9376f276357bfffd" providerId="LiveId" clId="{3E8397B6-4333-45FD-8946-C6710300C0AB}" dt="2021-05-15T18:15:35.207" v="8985" actId="1035"/>
          <ac:spMkLst>
            <pc:docMk/>
            <pc:sldMk cId="3091331092" sldId="260"/>
            <ac:spMk id="2" creationId="{6EB723CC-A8FC-4523-B858-721847FDA96D}"/>
          </ac:spMkLst>
        </pc:spChg>
        <pc:spChg chg="mod">
          <ac:chgData name="Stan Cox" userId="9376f276357bfffd" providerId="LiveId" clId="{3E8397B6-4333-45FD-8946-C6710300C0AB}" dt="2021-05-15T18:32:56.743" v="9730" actId="20577"/>
          <ac:spMkLst>
            <pc:docMk/>
            <pc:sldMk cId="3091331092" sldId="260"/>
            <ac:spMk id="3" creationId="{83ED21BD-ADD6-4774-B822-8D922BECE940}"/>
          </ac:spMkLst>
        </pc:spChg>
      </pc:sldChg>
      <pc:sldChg chg="new del setBg">
        <pc:chgData name="Stan Cox" userId="9376f276357bfffd" providerId="LiveId" clId="{3E8397B6-4333-45FD-8946-C6710300C0AB}" dt="2021-05-16T03:38:35.060" v="9889" actId="47"/>
        <pc:sldMkLst>
          <pc:docMk/>
          <pc:sldMk cId="2936147521" sldId="261"/>
        </pc:sldMkLst>
      </pc:sldChg>
      <pc:sldMasterChg chg="setBg modSldLayout">
        <pc:chgData name="Stan Cox" userId="9376f276357bfffd" providerId="LiveId" clId="{3E8397B6-4333-45FD-8946-C6710300C0AB}" dt="2021-05-12T16:23:06.007" v="3"/>
        <pc:sldMasterMkLst>
          <pc:docMk/>
          <pc:sldMasterMk cId="422271320" sldId="2147483648"/>
        </pc:sldMasterMkLst>
        <pc:sldLayoutChg chg="setBg">
          <pc:chgData name="Stan Cox" userId="9376f276357bfffd" providerId="LiveId" clId="{3E8397B6-4333-45FD-8946-C6710300C0AB}" dt="2021-05-12T16:23:06.007" v="3"/>
          <pc:sldLayoutMkLst>
            <pc:docMk/>
            <pc:sldMasterMk cId="422271320" sldId="2147483648"/>
            <pc:sldLayoutMk cId="1018465436" sldId="2147483649"/>
          </pc:sldLayoutMkLst>
        </pc:sldLayoutChg>
        <pc:sldLayoutChg chg="setBg">
          <pc:chgData name="Stan Cox" userId="9376f276357bfffd" providerId="LiveId" clId="{3E8397B6-4333-45FD-8946-C6710300C0AB}" dt="2021-05-12T16:23:06.007" v="3"/>
          <pc:sldLayoutMkLst>
            <pc:docMk/>
            <pc:sldMasterMk cId="422271320" sldId="2147483648"/>
            <pc:sldLayoutMk cId="3659558540" sldId="2147483650"/>
          </pc:sldLayoutMkLst>
        </pc:sldLayoutChg>
        <pc:sldLayoutChg chg="setBg">
          <pc:chgData name="Stan Cox" userId="9376f276357bfffd" providerId="LiveId" clId="{3E8397B6-4333-45FD-8946-C6710300C0AB}" dt="2021-05-12T16:23:06.007" v="3"/>
          <pc:sldLayoutMkLst>
            <pc:docMk/>
            <pc:sldMasterMk cId="422271320" sldId="2147483648"/>
            <pc:sldLayoutMk cId="400816509" sldId="2147483651"/>
          </pc:sldLayoutMkLst>
        </pc:sldLayoutChg>
        <pc:sldLayoutChg chg="setBg">
          <pc:chgData name="Stan Cox" userId="9376f276357bfffd" providerId="LiveId" clId="{3E8397B6-4333-45FD-8946-C6710300C0AB}" dt="2021-05-12T16:23:06.007" v="3"/>
          <pc:sldLayoutMkLst>
            <pc:docMk/>
            <pc:sldMasterMk cId="422271320" sldId="2147483648"/>
            <pc:sldLayoutMk cId="744124306" sldId="2147483652"/>
          </pc:sldLayoutMkLst>
        </pc:sldLayoutChg>
        <pc:sldLayoutChg chg="setBg">
          <pc:chgData name="Stan Cox" userId="9376f276357bfffd" providerId="LiveId" clId="{3E8397B6-4333-45FD-8946-C6710300C0AB}" dt="2021-05-12T16:23:06.007" v="3"/>
          <pc:sldLayoutMkLst>
            <pc:docMk/>
            <pc:sldMasterMk cId="422271320" sldId="2147483648"/>
            <pc:sldLayoutMk cId="194743340" sldId="2147483653"/>
          </pc:sldLayoutMkLst>
        </pc:sldLayoutChg>
        <pc:sldLayoutChg chg="setBg">
          <pc:chgData name="Stan Cox" userId="9376f276357bfffd" providerId="LiveId" clId="{3E8397B6-4333-45FD-8946-C6710300C0AB}" dt="2021-05-12T16:23:06.007" v="3"/>
          <pc:sldLayoutMkLst>
            <pc:docMk/>
            <pc:sldMasterMk cId="422271320" sldId="2147483648"/>
            <pc:sldLayoutMk cId="3588919257" sldId="2147483654"/>
          </pc:sldLayoutMkLst>
        </pc:sldLayoutChg>
        <pc:sldLayoutChg chg="setBg">
          <pc:chgData name="Stan Cox" userId="9376f276357bfffd" providerId="LiveId" clId="{3E8397B6-4333-45FD-8946-C6710300C0AB}" dt="2021-05-12T16:23:06.007" v="3"/>
          <pc:sldLayoutMkLst>
            <pc:docMk/>
            <pc:sldMasterMk cId="422271320" sldId="2147483648"/>
            <pc:sldLayoutMk cId="1595813488" sldId="2147483655"/>
          </pc:sldLayoutMkLst>
        </pc:sldLayoutChg>
        <pc:sldLayoutChg chg="setBg">
          <pc:chgData name="Stan Cox" userId="9376f276357bfffd" providerId="LiveId" clId="{3E8397B6-4333-45FD-8946-C6710300C0AB}" dt="2021-05-12T16:23:06.007" v="3"/>
          <pc:sldLayoutMkLst>
            <pc:docMk/>
            <pc:sldMasterMk cId="422271320" sldId="2147483648"/>
            <pc:sldLayoutMk cId="2310629050" sldId="2147483656"/>
          </pc:sldLayoutMkLst>
        </pc:sldLayoutChg>
        <pc:sldLayoutChg chg="setBg">
          <pc:chgData name="Stan Cox" userId="9376f276357bfffd" providerId="LiveId" clId="{3E8397B6-4333-45FD-8946-C6710300C0AB}" dt="2021-05-12T16:23:06.007" v="3"/>
          <pc:sldLayoutMkLst>
            <pc:docMk/>
            <pc:sldMasterMk cId="422271320" sldId="2147483648"/>
            <pc:sldLayoutMk cId="4004316275" sldId="2147483657"/>
          </pc:sldLayoutMkLst>
        </pc:sldLayoutChg>
        <pc:sldLayoutChg chg="setBg">
          <pc:chgData name="Stan Cox" userId="9376f276357bfffd" providerId="LiveId" clId="{3E8397B6-4333-45FD-8946-C6710300C0AB}" dt="2021-05-12T16:23:06.007" v="3"/>
          <pc:sldLayoutMkLst>
            <pc:docMk/>
            <pc:sldMasterMk cId="422271320" sldId="2147483648"/>
            <pc:sldLayoutMk cId="3723078419" sldId="2147483658"/>
          </pc:sldLayoutMkLst>
        </pc:sldLayoutChg>
        <pc:sldLayoutChg chg="setBg">
          <pc:chgData name="Stan Cox" userId="9376f276357bfffd" providerId="LiveId" clId="{3E8397B6-4333-45FD-8946-C6710300C0AB}" dt="2021-05-12T16:23:06.007" v="3"/>
          <pc:sldLayoutMkLst>
            <pc:docMk/>
            <pc:sldMasterMk cId="422271320" sldId="2147483648"/>
            <pc:sldLayoutMk cId="2405822273"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B2A178-D6A9-4246-A802-B85A6AC8F6E8}"/>
              </a:ext>
            </a:extLst>
          </p:cNvPr>
          <p:cNvSpPr>
            <a:spLocks noGrp="1"/>
          </p:cNvSpPr>
          <p:nvPr>
            <p:ph type="hdr" sz="quarter"/>
          </p:nvPr>
        </p:nvSpPr>
        <p:spPr>
          <a:xfrm>
            <a:off x="0" y="0"/>
            <a:ext cx="2971800" cy="790832"/>
          </a:xfrm>
          <a:prstGeom prst="rect">
            <a:avLst/>
          </a:prstGeom>
        </p:spPr>
        <p:txBody>
          <a:bodyPr vert="horz" lIns="91440" tIns="45720" rIns="91440" bIns="45720" rtlCol="0"/>
          <a:lstStyle>
            <a:lvl1pPr algn="l">
              <a:defRPr sz="1200"/>
            </a:lvl1pPr>
          </a:lstStyle>
          <a:p>
            <a:r>
              <a:rPr lang="en-US" sz="2000" dirty="0">
                <a:latin typeface="Acme" panose="02000706050000020004" pitchFamily="2" charset="0"/>
              </a:rPr>
              <a:t>Taught and Established</a:t>
            </a:r>
          </a:p>
          <a:p>
            <a:r>
              <a:rPr lang="en-US" dirty="0"/>
              <a:t>2 Peter 3:14-18</a:t>
            </a:r>
          </a:p>
        </p:txBody>
      </p:sp>
      <p:sp>
        <p:nvSpPr>
          <p:cNvPr id="3" name="Date Placeholder 2">
            <a:extLst>
              <a:ext uri="{FF2B5EF4-FFF2-40B4-BE49-F238E27FC236}">
                <a16:creationId xmlns:a16="http://schemas.microsoft.com/office/drawing/2014/main" id="{C3F0E2A1-0E57-4344-A507-95FA7DC6BC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16, 2021</a:t>
            </a:r>
          </a:p>
        </p:txBody>
      </p:sp>
      <p:sp>
        <p:nvSpPr>
          <p:cNvPr id="4" name="Footer Placeholder 3">
            <a:extLst>
              <a:ext uri="{FF2B5EF4-FFF2-40B4-BE49-F238E27FC236}">
                <a16:creationId xmlns:a16="http://schemas.microsoft.com/office/drawing/2014/main" id="{DE891484-FB89-4EEF-8FD6-0F2588CDF9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9A5BF87-925E-4110-8245-F4C2A655E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113033F-A95B-401F-A06D-7962743E361D}" type="slidenum">
              <a:rPr lang="en-US" smtClean="0"/>
              <a:t>‹#›</a:t>
            </a:fld>
            <a:endParaRPr lang="en-US" dirty="0"/>
          </a:p>
        </p:txBody>
      </p:sp>
    </p:spTree>
    <p:extLst>
      <p:ext uri="{BB962C8B-B14F-4D97-AF65-F5344CB8AC3E}">
        <p14:creationId xmlns:p14="http://schemas.microsoft.com/office/powerpoint/2010/main" val="296252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B22CF-952A-4971-AD0F-6AFFEAA316FE}"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82B36-8563-486E-9318-73BBFB772EFE}" type="slidenum">
              <a:rPr lang="en-US" smtClean="0"/>
              <a:t>‹#›</a:t>
            </a:fld>
            <a:endParaRPr lang="en-US"/>
          </a:p>
        </p:txBody>
      </p:sp>
    </p:spTree>
    <p:extLst>
      <p:ext uri="{BB962C8B-B14F-4D97-AF65-F5344CB8AC3E}">
        <p14:creationId xmlns:p14="http://schemas.microsoft.com/office/powerpoint/2010/main" val="359035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Reading:  Matthew 7:21-26</a:t>
            </a:r>
          </a:p>
          <a:p>
            <a:r>
              <a:rPr lang="en-US" dirty="0"/>
              <a:t>Picture: 16</a:t>
            </a:r>
            <a:r>
              <a:rPr lang="en-US" baseline="30000" dirty="0"/>
              <a:t>th</a:t>
            </a:r>
            <a:r>
              <a:rPr lang="en-US" dirty="0"/>
              <a:t> century English fortress built upon bedrock</a:t>
            </a:r>
          </a:p>
          <a:p>
            <a:r>
              <a:rPr lang="en-US" dirty="0"/>
              <a:t>(This fortress has stood for around 500 years.  It has been built upon the rock.</a:t>
            </a:r>
          </a:p>
          <a:p>
            <a:endParaRPr lang="en-US" dirty="0"/>
          </a:p>
          <a:p>
            <a:r>
              <a:rPr lang="en-US" b="1" dirty="0"/>
              <a:t>Introduction:</a:t>
            </a:r>
          </a:p>
          <a:p>
            <a:pPr marL="628650" lvl="1" indent="-171450">
              <a:buFont typeface="Arial" panose="020B0604020202020204" pitchFamily="34" charset="0"/>
              <a:buChar char="•"/>
            </a:pPr>
            <a:r>
              <a:rPr lang="en-US" dirty="0"/>
              <a:t>Matthew 7:21-26 indicates the importance of hearing and doing the sayings of Jesus</a:t>
            </a:r>
          </a:p>
          <a:p>
            <a:pPr marL="628650" lvl="1" indent="-171450">
              <a:buFont typeface="Arial" panose="020B0604020202020204" pitchFamily="34" charset="0"/>
              <a:buChar char="•"/>
            </a:pPr>
            <a:r>
              <a:rPr lang="en-US" dirty="0"/>
              <a:t>There is another passage besides Matthew 7, that teaches the importance of being taught and established in the faith.</a:t>
            </a:r>
          </a:p>
          <a:p>
            <a:pPr marL="628650" lvl="1" indent="-171450">
              <a:buFont typeface="Arial" panose="020B0604020202020204" pitchFamily="34" charset="0"/>
              <a:buChar char="•"/>
            </a:pPr>
            <a:r>
              <a:rPr lang="en-US" b="1" dirty="0"/>
              <a:t>Written by Peter, regarding the teaching of the Apostle Paul</a:t>
            </a:r>
          </a:p>
          <a:p>
            <a:pPr marL="0" indent="0">
              <a:buFont typeface="Arial" panose="020B0604020202020204" pitchFamily="34" charset="0"/>
              <a:buNone/>
            </a:pPr>
            <a:r>
              <a:rPr lang="en-US" b="1" dirty="0"/>
              <a:t>(2 Peter 3:14-18), </a:t>
            </a:r>
            <a:r>
              <a:rPr lang="en-US" i="1" dirty="0"/>
              <a:t>“Therefore, beloved, looking forward to these things, be diligent to be found by Him in peace, without spot and blameless;</a:t>
            </a:r>
            <a:r>
              <a:rPr lang="en-US" i="1" baseline="30000" dirty="0"/>
              <a:t> 15</a:t>
            </a:r>
            <a:r>
              <a:rPr lang="en-US" i="1" dirty="0"/>
              <a:t> and consider that the longsuffering of our Lord is salvation—as also our beloved brother Paul, according to the wisdom given to him, has written to you,</a:t>
            </a:r>
            <a:r>
              <a:rPr lang="en-US" i="1" baseline="30000" dirty="0"/>
              <a:t> 16</a:t>
            </a:r>
            <a:r>
              <a:rPr lang="en-US" i="1" dirty="0"/>
              <a:t> as also in all his epistles, speaking in them of these things, in which are some things hard to understand, </a:t>
            </a:r>
            <a:r>
              <a:rPr lang="en-US" i="1" u="sng" dirty="0"/>
              <a:t>which untaught and unstable people twist to their own destruction</a:t>
            </a:r>
            <a:r>
              <a:rPr lang="en-US" i="1" dirty="0"/>
              <a:t>, as they do also the rest of the Scriptures. </a:t>
            </a:r>
            <a:r>
              <a:rPr lang="en-US" i="1" baseline="30000" dirty="0"/>
              <a:t>17</a:t>
            </a:r>
            <a:r>
              <a:rPr lang="en-US" i="1" dirty="0"/>
              <a:t> You therefore, beloved, since you know this beforehand, beware lest you also fall from your own steadfastness, being led away with the error of the wicked;</a:t>
            </a:r>
            <a:r>
              <a:rPr lang="en-US" i="1" baseline="30000" dirty="0"/>
              <a:t> 18</a:t>
            </a:r>
            <a:r>
              <a:rPr lang="en-US" i="1" dirty="0"/>
              <a:t> but grow in the grace and knowledge of our Lord and Savior Jesus Christ. To Him be the glory both now and forever. Amen.”</a:t>
            </a:r>
          </a:p>
          <a:p>
            <a:pPr marL="628650" lvl="1" indent="-171450">
              <a:buFont typeface="Arial" panose="020B0604020202020204" pitchFamily="34" charset="0"/>
              <a:buChar char="•"/>
            </a:pPr>
            <a:r>
              <a:rPr lang="en-US" b="1" dirty="0"/>
              <a:t>Matthew 7:26-27 teaches the danger of hearing, but not doing…</a:t>
            </a:r>
          </a:p>
          <a:p>
            <a:pPr marL="0" lvl="0" indent="0">
              <a:buFont typeface="Arial" panose="020B0604020202020204" pitchFamily="34" charset="0"/>
              <a:buNone/>
            </a:pPr>
            <a:r>
              <a:rPr lang="en-US" b="1" dirty="0"/>
              <a:t>(Matthew 7:26-27), </a:t>
            </a:r>
            <a:r>
              <a:rPr lang="en-US" i="1" dirty="0"/>
              <a:t>“But everyone who hears these sayings of Mine, and does not do them, will be like a foolish man who built his house on the sand:</a:t>
            </a:r>
            <a:r>
              <a:rPr lang="en-US" i="1" baseline="30000" dirty="0"/>
              <a:t> 27</a:t>
            </a:r>
            <a:r>
              <a:rPr lang="en-US" i="1" dirty="0"/>
              <a:t> and the rain descended, the floods came, and the winds blew and beat on that house; and it fell. And great was its fall.”</a:t>
            </a:r>
          </a:p>
          <a:p>
            <a:pPr marL="628650" lvl="1" indent="-171450">
              <a:buFont typeface="Arial" panose="020B0604020202020204" pitchFamily="34" charset="0"/>
              <a:buChar char="•"/>
            </a:pPr>
            <a:r>
              <a:rPr lang="en-US" b="1" dirty="0"/>
              <a:t>2 Peter 3:17 teaches the danger of being untaught and unstable…</a:t>
            </a:r>
          </a:p>
          <a:p>
            <a:pPr marL="0" lvl="0" indent="0">
              <a:buFont typeface="Arial" panose="020B0604020202020204" pitchFamily="34" charset="0"/>
              <a:buNone/>
            </a:pPr>
            <a:r>
              <a:rPr lang="en-US" b="1" dirty="0"/>
              <a:t>(2 Peter 3:17), </a:t>
            </a:r>
            <a:r>
              <a:rPr lang="en-US" dirty="0"/>
              <a:t>“</a:t>
            </a:r>
            <a:r>
              <a:rPr lang="en-US" i="1" dirty="0"/>
              <a:t>You therefore, beloved, since you know this beforehand, beware lest you also fall from your own steadfastness, being led away with the error of the wicked.”</a:t>
            </a:r>
          </a:p>
          <a:p>
            <a:pPr marL="628650" lvl="1" indent="-171450">
              <a:buFont typeface="Arial" panose="020B0604020202020204" pitchFamily="34" charset="0"/>
              <a:buChar char="•"/>
            </a:pPr>
            <a:r>
              <a:rPr lang="en-US" b="1" i="0" dirty="0"/>
              <a:t>We will be discussing 2 Peter 3 today, with the intent of establishing two truths</a:t>
            </a:r>
          </a:p>
          <a:p>
            <a:pPr marL="1085850" lvl="2" indent="-171450">
              <a:buFont typeface="Arial" panose="020B0604020202020204" pitchFamily="34" charset="0"/>
              <a:buChar char="•"/>
            </a:pPr>
            <a:r>
              <a:rPr lang="en-US" i="0" dirty="0"/>
              <a:t>First, the importance of study to be established in God’s word</a:t>
            </a:r>
          </a:p>
          <a:p>
            <a:pPr marL="1085850" lvl="2" indent="-171450">
              <a:buFont typeface="Arial" panose="020B0604020202020204" pitchFamily="34" charset="0"/>
              <a:buChar char="•"/>
            </a:pPr>
            <a:r>
              <a:rPr lang="en-US" i="0" dirty="0"/>
              <a:t>Second, the danger/consequences of departing from (wresting)Scripture</a:t>
            </a:r>
          </a:p>
          <a:p>
            <a:r>
              <a:rPr lang="en-US" b="1" dirty="0"/>
              <a:t>Start with Definitions</a:t>
            </a:r>
          </a:p>
          <a:p>
            <a:endParaRPr lang="en-US" dirty="0"/>
          </a:p>
          <a:p>
            <a:pPr algn="r"/>
            <a:r>
              <a:rPr lang="en-US" dirty="0"/>
              <a:t>Image:  by Tom Blackwell via Flickr</a:t>
            </a:r>
          </a:p>
          <a:p>
            <a:pPr algn="r"/>
            <a:r>
              <a:rPr lang="en-US" dirty="0"/>
              <a:t>Image cropped and filtered in some slides</a:t>
            </a:r>
          </a:p>
          <a:p>
            <a:pPr algn="r"/>
            <a:r>
              <a:rPr lang="en-US" dirty="0"/>
              <a:t>https://creativecommons.org/licenses/by-nc/2.0/legalcode</a:t>
            </a:r>
          </a:p>
          <a:p>
            <a:endParaRPr lang="en-US" dirty="0"/>
          </a:p>
        </p:txBody>
      </p:sp>
      <p:sp>
        <p:nvSpPr>
          <p:cNvPr id="4" name="Slide Number Placeholder 3"/>
          <p:cNvSpPr>
            <a:spLocks noGrp="1"/>
          </p:cNvSpPr>
          <p:nvPr>
            <p:ph type="sldNum" sz="quarter" idx="5"/>
          </p:nvPr>
        </p:nvSpPr>
        <p:spPr/>
        <p:txBody>
          <a:bodyPr/>
          <a:lstStyle/>
          <a:p>
            <a:fld id="{57482B36-8563-486E-9318-73BBFB772EFE}" type="slidenum">
              <a:rPr lang="en-US" smtClean="0"/>
              <a:t>1</a:t>
            </a:fld>
            <a:endParaRPr lang="en-US"/>
          </a:p>
        </p:txBody>
      </p:sp>
    </p:spTree>
    <p:extLst>
      <p:ext uri="{BB962C8B-B14F-4D97-AF65-F5344CB8AC3E}">
        <p14:creationId xmlns:p14="http://schemas.microsoft.com/office/powerpoint/2010/main" val="122894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(2 Peter 3:16), </a:t>
            </a:r>
            <a:r>
              <a:rPr lang="en-US" i="1" dirty="0">
                <a:solidFill>
                  <a:schemeClr val="tx1"/>
                </a:solidFill>
              </a:rPr>
              <a:t>“as also in all his epistles, speaking in them of these things, in which are some things hard to understand, which </a:t>
            </a:r>
            <a:r>
              <a:rPr lang="en-US" i="1" u="sng" dirty="0">
                <a:solidFill>
                  <a:schemeClr val="tx1"/>
                </a:solidFill>
              </a:rPr>
              <a:t>untaught and unstable people </a:t>
            </a:r>
            <a:r>
              <a:rPr lang="en-US" i="1" dirty="0">
                <a:solidFill>
                  <a:schemeClr val="tx1"/>
                </a:solidFill>
              </a:rPr>
              <a:t>twist to their own destruction, as they do also the rest of the Scriptures.”</a:t>
            </a:r>
          </a:p>
          <a:p>
            <a:r>
              <a:rPr lang="en-US" b="1" dirty="0">
                <a:solidFill>
                  <a:schemeClr val="tx1"/>
                </a:solidFill>
              </a:rPr>
              <a:t>Definitions:</a:t>
            </a:r>
          </a:p>
          <a:p>
            <a:pPr marL="171450" indent="-171450">
              <a:buFont typeface="Arial" panose="020B0604020202020204" pitchFamily="34" charset="0"/>
              <a:buChar char="•"/>
            </a:pPr>
            <a:r>
              <a:rPr lang="en-US" b="1" dirty="0">
                <a:solidFill>
                  <a:schemeClr val="tx1"/>
                </a:solidFill>
              </a:rPr>
              <a:t>Untaught – (</a:t>
            </a:r>
            <a:r>
              <a:rPr lang="en-US" b="1" dirty="0" err="1">
                <a:solidFill>
                  <a:schemeClr val="tx1"/>
                </a:solidFill>
              </a:rPr>
              <a:t>amathes</a:t>
            </a:r>
            <a:r>
              <a:rPr lang="en-US" b="1" dirty="0">
                <a:solidFill>
                  <a:schemeClr val="tx1"/>
                </a:solidFill>
              </a:rPr>
              <a:t>) THAYER – unlearned, ignorant</a:t>
            </a:r>
          </a:p>
          <a:p>
            <a:pPr marL="628650" lvl="1" indent="-171450">
              <a:buFont typeface="Arial" panose="020B0604020202020204" pitchFamily="34" charset="0"/>
              <a:buChar char="•"/>
            </a:pPr>
            <a:r>
              <a:rPr lang="en-US" dirty="0">
                <a:solidFill>
                  <a:schemeClr val="tx1"/>
                </a:solidFill>
              </a:rPr>
              <a:t>Greek alpha (a) indicates a negative</a:t>
            </a:r>
          </a:p>
          <a:p>
            <a:pPr marL="628650" lvl="1" indent="-171450">
              <a:buFont typeface="Arial" panose="020B0604020202020204" pitchFamily="34" charset="0"/>
              <a:buChar char="•"/>
            </a:pPr>
            <a:r>
              <a:rPr lang="en-US" dirty="0">
                <a:solidFill>
                  <a:schemeClr val="tx1"/>
                </a:solidFill>
              </a:rPr>
              <a:t>Root word (</a:t>
            </a:r>
            <a:r>
              <a:rPr lang="en-US" dirty="0" err="1">
                <a:solidFill>
                  <a:schemeClr val="tx1"/>
                </a:solidFill>
              </a:rPr>
              <a:t>manthano</a:t>
            </a:r>
            <a:r>
              <a:rPr lang="en-US" dirty="0">
                <a:solidFill>
                  <a:schemeClr val="tx1"/>
                </a:solidFill>
              </a:rPr>
              <a:t>) means to learn, or be apprised.</a:t>
            </a:r>
          </a:p>
          <a:p>
            <a:pPr marL="628650" lvl="1" indent="-171450">
              <a:buFont typeface="Arial" panose="020B0604020202020204" pitchFamily="34" charset="0"/>
              <a:buChar char="•"/>
            </a:pPr>
            <a:r>
              <a:rPr lang="en-US" b="1" dirty="0">
                <a:solidFill>
                  <a:schemeClr val="tx1"/>
                </a:solidFill>
              </a:rPr>
              <a:t>Note:  </a:t>
            </a:r>
            <a:r>
              <a:rPr lang="en-US" dirty="0">
                <a:solidFill>
                  <a:schemeClr val="tx1"/>
                </a:solidFill>
              </a:rPr>
              <a:t>In order to understand a particular truth found in God’s word, it is necessary to know how to interpret God’s word.  Things like context, and corroboration of the truth from other passages are important.  </a:t>
            </a:r>
          </a:p>
          <a:p>
            <a:pPr marL="628650" lvl="1" indent="-171450">
              <a:buFont typeface="Arial" panose="020B0604020202020204" pitchFamily="34" charset="0"/>
              <a:buChar char="•"/>
            </a:pPr>
            <a:r>
              <a:rPr lang="en-US" dirty="0">
                <a:solidFill>
                  <a:schemeClr val="tx1"/>
                </a:solidFill>
              </a:rPr>
              <a:t>Without it, truth could be missed.  Passages and be distorted (or twisted).</a:t>
            </a:r>
          </a:p>
          <a:p>
            <a:pPr marL="171450" indent="-171450">
              <a:buFont typeface="Arial" panose="020B0604020202020204" pitchFamily="34" charset="0"/>
              <a:buChar char="•"/>
            </a:pPr>
            <a:r>
              <a:rPr lang="en-US" b="1" dirty="0">
                <a:solidFill>
                  <a:schemeClr val="tx1"/>
                </a:solidFill>
              </a:rPr>
              <a:t>Unstable: - (</a:t>
            </a:r>
            <a:r>
              <a:rPr lang="en-US" b="1" dirty="0" err="1">
                <a:solidFill>
                  <a:schemeClr val="tx1"/>
                </a:solidFill>
              </a:rPr>
              <a:t>asteriktos</a:t>
            </a:r>
            <a:r>
              <a:rPr lang="en-US" b="1" dirty="0">
                <a:solidFill>
                  <a:schemeClr val="tx1"/>
                </a:solidFill>
              </a:rPr>
              <a:t>) THAYER – unstable, unsteadfast</a:t>
            </a:r>
          </a:p>
          <a:p>
            <a:pPr marL="628650" lvl="1" indent="-171450">
              <a:buFont typeface="Arial" panose="020B0604020202020204" pitchFamily="34" charset="0"/>
              <a:buChar char="•"/>
            </a:pPr>
            <a:r>
              <a:rPr lang="en-US" dirty="0">
                <a:solidFill>
                  <a:schemeClr val="tx1"/>
                </a:solidFill>
              </a:rPr>
              <a:t>Again, Greek alpha (a) indicates a negative</a:t>
            </a:r>
          </a:p>
          <a:p>
            <a:pPr marL="628650" lvl="1" indent="-171450">
              <a:buFont typeface="Arial" panose="020B0604020202020204" pitchFamily="34" charset="0"/>
              <a:buChar char="•"/>
            </a:pPr>
            <a:r>
              <a:rPr lang="en-US" dirty="0">
                <a:solidFill>
                  <a:schemeClr val="tx1"/>
                </a:solidFill>
              </a:rPr>
              <a:t>Root word (</a:t>
            </a:r>
            <a:r>
              <a:rPr lang="en-US" dirty="0" err="1">
                <a:solidFill>
                  <a:schemeClr val="tx1"/>
                </a:solidFill>
              </a:rPr>
              <a:t>sterizo</a:t>
            </a:r>
            <a:r>
              <a:rPr lang="en-US" dirty="0">
                <a:solidFill>
                  <a:schemeClr val="tx1"/>
                </a:solidFill>
              </a:rPr>
              <a:t>) means to set up (like concrete), firmly fix, establish, support</a:t>
            </a:r>
          </a:p>
          <a:p>
            <a:pPr marL="628650" lvl="1" indent="-171450">
              <a:buFont typeface="Arial" panose="020B0604020202020204" pitchFamily="34" charset="0"/>
              <a:buChar char="•"/>
            </a:pPr>
            <a:r>
              <a:rPr lang="en-US" b="1" dirty="0">
                <a:solidFill>
                  <a:schemeClr val="tx1"/>
                </a:solidFill>
              </a:rPr>
              <a:t>Note: </a:t>
            </a:r>
            <a:r>
              <a:rPr lang="en-US" dirty="0">
                <a:solidFill>
                  <a:schemeClr val="tx1"/>
                </a:solidFill>
              </a:rPr>
              <a:t>Designates one who for whatever reason is not firmly established in the truth.  Therefore, unsteady in the way that they deal with God’s word.</a:t>
            </a:r>
          </a:p>
          <a:p>
            <a:pPr marL="1085850" lvl="2" indent="-171450">
              <a:buFont typeface="Arial" panose="020B0604020202020204" pitchFamily="34" charset="0"/>
              <a:buChar char="•"/>
            </a:pPr>
            <a:r>
              <a:rPr lang="en-US" dirty="0">
                <a:solidFill>
                  <a:schemeClr val="tx1"/>
                </a:solidFill>
              </a:rPr>
              <a:t>Certainly, ignorant people are unsteady</a:t>
            </a:r>
          </a:p>
          <a:p>
            <a:pPr marL="1085850" lvl="2" indent="-171450">
              <a:buFont typeface="Arial" panose="020B0604020202020204" pitchFamily="34" charset="0"/>
              <a:buChar char="•"/>
            </a:pPr>
            <a:r>
              <a:rPr lang="en-US" dirty="0">
                <a:solidFill>
                  <a:schemeClr val="tx1"/>
                </a:solidFill>
              </a:rPr>
              <a:t>But, we may note that a number of things can cause someone to be inconsistent in their treatment of scripture:  Bias, existing filters due to error, respect for men, etc.</a:t>
            </a:r>
          </a:p>
          <a:p>
            <a:pPr marL="628650" lvl="1" indent="-171450">
              <a:buFont typeface="Arial" panose="020B0604020202020204" pitchFamily="34" charset="0"/>
              <a:buChar char="•"/>
            </a:pPr>
            <a:r>
              <a:rPr lang="en-US" dirty="0">
                <a:solidFill>
                  <a:schemeClr val="tx1"/>
                </a:solidFill>
              </a:rPr>
              <a:t>Consider the opposite, the reason behind Peter’s writing…</a:t>
            </a:r>
          </a:p>
          <a:p>
            <a:pPr marL="0" lvl="0" indent="0">
              <a:buFont typeface="Arial" panose="020B0604020202020204" pitchFamily="34" charset="0"/>
              <a:buNone/>
            </a:pPr>
            <a:r>
              <a:rPr lang="en-US" b="1" dirty="0">
                <a:solidFill>
                  <a:schemeClr val="tx1"/>
                </a:solidFill>
              </a:rPr>
              <a:t>(2 Peter 2:12-15), </a:t>
            </a:r>
            <a:r>
              <a:rPr lang="en-US" i="1" dirty="0">
                <a:solidFill>
                  <a:schemeClr val="tx1"/>
                </a:solidFill>
              </a:rPr>
              <a:t>“For this reason I will not be negligent to remind you always of these things, though you know and </a:t>
            </a:r>
            <a:r>
              <a:rPr lang="en-US" i="1" u="sng" dirty="0">
                <a:solidFill>
                  <a:schemeClr val="tx1"/>
                </a:solidFill>
              </a:rPr>
              <a:t>are established</a:t>
            </a:r>
            <a:r>
              <a:rPr lang="en-US" i="1" u="none" dirty="0">
                <a:solidFill>
                  <a:schemeClr val="tx1"/>
                </a:solidFill>
              </a:rPr>
              <a:t> </a:t>
            </a:r>
            <a:r>
              <a:rPr lang="en-US" i="1" dirty="0">
                <a:solidFill>
                  <a:schemeClr val="tx1"/>
                </a:solidFill>
              </a:rPr>
              <a:t>in the present truth.</a:t>
            </a:r>
            <a:r>
              <a:rPr lang="en-US" i="1" baseline="30000" dirty="0">
                <a:solidFill>
                  <a:schemeClr val="tx1"/>
                </a:solidFill>
              </a:rPr>
              <a:t> 13</a:t>
            </a:r>
            <a:r>
              <a:rPr lang="en-US" i="1" dirty="0">
                <a:solidFill>
                  <a:schemeClr val="tx1"/>
                </a:solidFill>
              </a:rPr>
              <a:t> Yes, I think it is right, as long as I am in this tent, to stir you up by reminding you,</a:t>
            </a:r>
            <a:r>
              <a:rPr lang="en-US" i="1" baseline="30000" dirty="0">
                <a:solidFill>
                  <a:schemeClr val="tx1"/>
                </a:solidFill>
              </a:rPr>
              <a:t> 14</a:t>
            </a:r>
            <a:r>
              <a:rPr lang="en-US" i="1" dirty="0">
                <a:solidFill>
                  <a:schemeClr val="tx1"/>
                </a:solidFill>
              </a:rPr>
              <a:t> knowing that shortly I must put off my tent, just as our Lord Jesus Christ showed me.</a:t>
            </a:r>
            <a:r>
              <a:rPr lang="en-US" i="1" baseline="30000" dirty="0">
                <a:solidFill>
                  <a:schemeClr val="tx1"/>
                </a:solidFill>
              </a:rPr>
              <a:t> 15</a:t>
            </a:r>
            <a:r>
              <a:rPr lang="en-US" i="1" dirty="0">
                <a:solidFill>
                  <a:schemeClr val="tx1"/>
                </a:solidFill>
              </a:rPr>
              <a:t> Moreover I will be careful to ensure that you always have a reminder of these things after my decease.”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82B36-8563-486E-9318-73BBFB772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68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The Importance of Learning</a:t>
            </a:r>
          </a:p>
          <a:p>
            <a:pPr marL="628650" lvl="1" indent="-171450">
              <a:buFont typeface="Arial" panose="020B0604020202020204" pitchFamily="34" charset="0"/>
              <a:buChar char="•"/>
            </a:pPr>
            <a:r>
              <a:rPr lang="en-US" b="1" i="0" dirty="0"/>
              <a:t>Note: Untaught/Ignorance is not an insult.  It is a condition or state that can change with time and effort.</a:t>
            </a:r>
          </a:p>
          <a:p>
            <a:pPr marL="0" lvl="0" indent="0">
              <a:buFont typeface="Arial" panose="020B0604020202020204" pitchFamily="34" charset="0"/>
              <a:buNone/>
            </a:pPr>
            <a:r>
              <a:rPr lang="en-US" b="1" i="0" dirty="0"/>
              <a:t>(1 Peter 2:2-3), </a:t>
            </a:r>
            <a:r>
              <a:rPr lang="en-US" i="1" dirty="0"/>
              <a:t>“as newborn babes, desire the pure milk of the word, that you may grow thereby,</a:t>
            </a:r>
            <a:r>
              <a:rPr lang="en-US" i="1" baseline="30000" dirty="0"/>
              <a:t> 3</a:t>
            </a:r>
            <a:r>
              <a:rPr lang="en-US" i="1" dirty="0"/>
              <a:t> if indeed you have tasted that the Lord is gracious.”</a:t>
            </a:r>
          </a:p>
          <a:p>
            <a:pPr marL="1085850" lvl="2" indent="-171450">
              <a:buFont typeface="Arial" panose="020B0604020202020204" pitchFamily="34" charset="0"/>
              <a:buChar char="•"/>
            </a:pPr>
            <a:r>
              <a:rPr lang="en-US" i="0" dirty="0"/>
              <a:t>However, an unwillingness to make the effort is not excusable</a:t>
            </a:r>
          </a:p>
          <a:p>
            <a:pPr marL="1543050" lvl="3" indent="-171450">
              <a:buFont typeface="Arial" panose="020B0604020202020204" pitchFamily="34" charset="0"/>
              <a:buChar char="•"/>
            </a:pPr>
            <a:r>
              <a:rPr lang="en-US" i="0" dirty="0"/>
              <a:t>The Hebrew writer admonished his readers for neglecting their spiritual growth, then…</a:t>
            </a:r>
          </a:p>
          <a:p>
            <a:pPr marL="0" lvl="0" indent="0">
              <a:buFont typeface="Arial" panose="020B0604020202020204" pitchFamily="34" charset="0"/>
              <a:buNone/>
            </a:pPr>
            <a:r>
              <a:rPr lang="en-US" b="1" i="0" dirty="0"/>
              <a:t>(Hebrews 5:9-12), </a:t>
            </a:r>
            <a:r>
              <a:rPr lang="en-US" i="1" dirty="0"/>
              <a:t>“But, beloved, </a:t>
            </a:r>
            <a:r>
              <a:rPr lang="en-US" i="1" u="sng" dirty="0"/>
              <a:t>we are confident of better things concerning you</a:t>
            </a:r>
            <a:r>
              <a:rPr lang="en-US" i="1" dirty="0"/>
              <a:t>, yes, things that accompany salvation, </a:t>
            </a:r>
            <a:r>
              <a:rPr lang="en-US" i="1" u="sng" dirty="0"/>
              <a:t>though we speak in this manner</a:t>
            </a:r>
            <a:r>
              <a:rPr lang="en-US" i="1" dirty="0"/>
              <a:t>.</a:t>
            </a:r>
            <a:r>
              <a:rPr lang="en-US" i="1" baseline="30000" dirty="0"/>
              <a:t> 10</a:t>
            </a:r>
            <a:r>
              <a:rPr lang="en-US" i="1" dirty="0"/>
              <a:t> For God is not unjust to forget your work and labor of love which you have shown toward His name, in that you have ministered to the saints, and do minister.</a:t>
            </a:r>
            <a:r>
              <a:rPr lang="en-US" i="1" baseline="30000" dirty="0"/>
              <a:t> 11</a:t>
            </a:r>
            <a:r>
              <a:rPr lang="en-US" i="1" dirty="0"/>
              <a:t> And we desire that each one of you show the same diligence to the full assurance of hope until the end,</a:t>
            </a:r>
            <a:r>
              <a:rPr lang="en-US" i="1" baseline="30000" dirty="0"/>
              <a:t> 12</a:t>
            </a:r>
            <a:r>
              <a:rPr lang="en-US" i="1" dirty="0"/>
              <a:t> that you </a:t>
            </a:r>
            <a:r>
              <a:rPr lang="en-US" i="1" u="sng" dirty="0"/>
              <a:t>do not become sluggish</a:t>
            </a:r>
            <a:r>
              <a:rPr lang="en-US" i="1" dirty="0"/>
              <a:t>, but imitate those who through faith and patience inherit the promises.”</a:t>
            </a:r>
          </a:p>
          <a:p>
            <a:pPr marL="628650" lvl="1" indent="-171450">
              <a:buFont typeface="Arial" panose="020B0604020202020204" pitchFamily="34" charset="0"/>
              <a:buChar char="•"/>
            </a:pPr>
            <a:r>
              <a:rPr lang="en-US" b="1" i="0" dirty="0"/>
              <a:t>God commands us to be diligent in our study of God’s word</a:t>
            </a:r>
          </a:p>
          <a:p>
            <a:pPr marL="0" lvl="0" indent="0">
              <a:buFont typeface="Arial" panose="020B0604020202020204" pitchFamily="34" charset="0"/>
              <a:buNone/>
            </a:pPr>
            <a:r>
              <a:rPr lang="en-US" b="1" dirty="0"/>
              <a:t>(2 Timothy 2:15) [Paul to Timothy], </a:t>
            </a:r>
            <a:r>
              <a:rPr lang="en-US" i="1" dirty="0"/>
              <a:t>“Be diligent to present yourself approved to God, a worker who does not need to be ashamed, rightly dividing the word of truth.”</a:t>
            </a:r>
            <a:endParaRPr lang="en-US" i="0" dirty="0"/>
          </a:p>
          <a:p>
            <a:pPr marL="1085850" lvl="2" indent="-171450">
              <a:buFont typeface="Arial" panose="020B0604020202020204" pitchFamily="34" charset="0"/>
              <a:buChar char="•"/>
            </a:pPr>
            <a:r>
              <a:rPr lang="en-US" i="0" dirty="0"/>
              <a:t>Such study is necessary to not be a foolish or naïve!</a:t>
            </a:r>
          </a:p>
          <a:p>
            <a:pPr marL="0" lvl="0" indent="0">
              <a:buFont typeface="Arial" panose="020B0604020202020204" pitchFamily="34" charset="0"/>
              <a:buNone/>
            </a:pPr>
            <a:r>
              <a:rPr lang="en-US" b="1" i="0" dirty="0"/>
              <a:t>(Ephesians 5:15-17), </a:t>
            </a:r>
            <a:r>
              <a:rPr lang="en-US" i="1" dirty="0"/>
              <a:t>“See then that you walk circumspectly, not as fools but as wise,</a:t>
            </a:r>
            <a:r>
              <a:rPr lang="en-US" i="1" baseline="30000" dirty="0"/>
              <a:t> 16</a:t>
            </a:r>
            <a:r>
              <a:rPr lang="en-US" i="1" dirty="0"/>
              <a:t> redeeming the time, because the days are evil. </a:t>
            </a:r>
            <a:r>
              <a:rPr lang="en-US" i="1" baseline="30000" dirty="0"/>
              <a:t>17</a:t>
            </a:r>
            <a:r>
              <a:rPr lang="en-US" i="1" dirty="0"/>
              <a:t> Therefore do not be unwise, but understand what the will of the Lord is.”</a:t>
            </a:r>
          </a:p>
          <a:p>
            <a:pPr marL="1085850" lvl="2" indent="-171450">
              <a:buFont typeface="Arial" panose="020B0604020202020204" pitchFamily="34" charset="0"/>
              <a:buChar char="•"/>
            </a:pPr>
            <a:r>
              <a:rPr lang="en-US" i="0" dirty="0"/>
              <a:t>Such knowledge helps guarantee our eventually acceptance by God</a:t>
            </a:r>
          </a:p>
          <a:p>
            <a:pPr marL="0" lvl="0" indent="0">
              <a:buFont typeface="Arial" panose="020B0604020202020204" pitchFamily="34" charset="0"/>
              <a:buNone/>
            </a:pPr>
            <a:r>
              <a:rPr lang="en-US" b="1" i="0" dirty="0"/>
              <a:t>(2 Peter 1:2-4), </a:t>
            </a:r>
            <a:r>
              <a:rPr lang="en-US" i="1" dirty="0"/>
              <a:t>“Grace and peace be multiplied to you in the knowledge of God and of Jesus our Lord,</a:t>
            </a:r>
            <a:r>
              <a:rPr lang="en-US" i="1" baseline="30000" dirty="0"/>
              <a:t> 3</a:t>
            </a:r>
            <a:r>
              <a:rPr lang="en-US" i="1" dirty="0"/>
              <a:t> as His divine power has given to us all things that pertain to life and godliness, through the knowledge of Him who called us by glory and virtue,</a:t>
            </a:r>
            <a:r>
              <a:rPr lang="en-US" i="1" baseline="30000" dirty="0"/>
              <a:t> 4</a:t>
            </a:r>
            <a:r>
              <a:rPr lang="en-US" i="1" dirty="0"/>
              <a:t> by which have been given to us exceedingly great and precious promises, that through these you may be partakers of the divine nature, having escaped the corruption that is in the world through lust.”</a:t>
            </a:r>
          </a:p>
          <a:p>
            <a:pPr marL="628650" lvl="1" indent="-171450">
              <a:buFont typeface="Arial" panose="020B0604020202020204" pitchFamily="34" charset="0"/>
              <a:buChar char="•"/>
            </a:pPr>
            <a:r>
              <a:rPr lang="en-US" b="1" dirty="0"/>
              <a:t>The wise man is better prepared than the fool!</a:t>
            </a:r>
          </a:p>
          <a:p>
            <a:pPr marL="1085850" lvl="2" indent="-171450">
              <a:buFont typeface="Arial" panose="020B0604020202020204" pitchFamily="34" charset="0"/>
              <a:buChar char="•"/>
            </a:pPr>
            <a:r>
              <a:rPr lang="en-US" dirty="0"/>
              <a:t>The book of Proverbs is an appeal from a Father to his son to LEARN wisdom</a:t>
            </a:r>
          </a:p>
          <a:p>
            <a:pPr marL="1085850" lvl="2" indent="-171450">
              <a:buFont typeface="Arial" panose="020B0604020202020204" pitchFamily="34" charset="0"/>
              <a:buChar char="•"/>
            </a:pPr>
            <a:r>
              <a:rPr lang="en-US" dirty="0"/>
              <a:t>Wisdom is personified as a woman to be searched for and embraced</a:t>
            </a:r>
          </a:p>
          <a:p>
            <a:pPr marL="0" lvl="0" indent="0">
              <a:buFont typeface="Arial" panose="020B0604020202020204" pitchFamily="34" charset="0"/>
              <a:buNone/>
            </a:pPr>
            <a:r>
              <a:rPr lang="en-US" b="1" dirty="0"/>
              <a:t>(Proverbs 2:1-8), </a:t>
            </a:r>
            <a:r>
              <a:rPr lang="en-US" i="1" dirty="0"/>
              <a:t>“My son, if you receive my words, and treasure my commands within you, </a:t>
            </a:r>
            <a:r>
              <a:rPr lang="en-US" i="1" baseline="30000" dirty="0"/>
              <a:t>2</a:t>
            </a:r>
            <a:r>
              <a:rPr lang="en-US" i="1" dirty="0"/>
              <a:t> so that you incline your ear to wisdom, and apply your heart to understanding; </a:t>
            </a:r>
            <a:r>
              <a:rPr lang="en-US" i="1" baseline="30000" dirty="0"/>
              <a:t>3</a:t>
            </a:r>
            <a:r>
              <a:rPr lang="en-US" i="1" dirty="0"/>
              <a:t> yes, if you cry out for discernment, and lift up your voice for understanding, </a:t>
            </a:r>
            <a:r>
              <a:rPr lang="en-US" i="1" baseline="30000" dirty="0"/>
              <a:t>4</a:t>
            </a:r>
            <a:r>
              <a:rPr lang="en-US" i="1" dirty="0"/>
              <a:t> if you seek her as silver, and search for her as for hidden treasures; </a:t>
            </a:r>
            <a:r>
              <a:rPr lang="en-US" i="1" baseline="30000" dirty="0"/>
              <a:t>5</a:t>
            </a:r>
            <a:r>
              <a:rPr lang="en-US" i="1" dirty="0"/>
              <a:t> then you will understand the fear of the Lord, and find the knowledge of God. </a:t>
            </a:r>
            <a:r>
              <a:rPr lang="en-US" i="1" baseline="30000" dirty="0"/>
              <a:t>6</a:t>
            </a:r>
            <a:r>
              <a:rPr lang="en-US" i="1" dirty="0"/>
              <a:t> For the Lord gives wisdom; from His mouth come knowledge and understanding; </a:t>
            </a:r>
            <a:r>
              <a:rPr lang="en-US" i="1" baseline="30000" dirty="0"/>
              <a:t>7</a:t>
            </a:r>
            <a:r>
              <a:rPr lang="en-US" i="1" dirty="0"/>
              <a:t> He stores up sound wisdom for the upright; He is a shield to those who walk uprightly; </a:t>
            </a:r>
            <a:r>
              <a:rPr lang="en-US" i="1" baseline="30000" dirty="0"/>
              <a:t>8</a:t>
            </a:r>
            <a:r>
              <a:rPr lang="en-US" i="1" dirty="0"/>
              <a:t> He guards the paths of justice, and preserves the way of His saints.”</a:t>
            </a:r>
          </a:p>
          <a:p>
            <a:pPr marL="1085850" lvl="2" indent="-171450">
              <a:buFont typeface="Arial" panose="020B0604020202020204" pitchFamily="34" charset="0"/>
              <a:buChar char="•"/>
            </a:pPr>
            <a:r>
              <a:rPr lang="en-US" dirty="0"/>
              <a:t>Those who reject wisdom do so at their own peril</a:t>
            </a:r>
          </a:p>
          <a:p>
            <a:pPr marL="0" lvl="0" indent="0">
              <a:buFont typeface="Arial" panose="020B0604020202020204" pitchFamily="34" charset="0"/>
              <a:buNone/>
            </a:pPr>
            <a:r>
              <a:rPr lang="en-US" b="1" dirty="0"/>
              <a:t>(Proverbs 1:29-33), </a:t>
            </a:r>
            <a:r>
              <a:rPr lang="en-US" i="1" dirty="0"/>
              <a:t>“Because they hated knowledge and did not choose the fear of the Lord, </a:t>
            </a:r>
            <a:r>
              <a:rPr lang="en-US" i="1" baseline="30000" dirty="0"/>
              <a:t>30</a:t>
            </a:r>
            <a:r>
              <a:rPr lang="en-US" i="1" dirty="0"/>
              <a:t> they would have none of my counsel and despised my every rebuke. </a:t>
            </a:r>
            <a:r>
              <a:rPr lang="en-US" i="1" baseline="30000" dirty="0"/>
              <a:t>31</a:t>
            </a:r>
            <a:r>
              <a:rPr lang="en-US" i="1" dirty="0"/>
              <a:t> Therefore they shall eat the fruit of their own way, and be filled to the full with their own fancies. </a:t>
            </a:r>
            <a:r>
              <a:rPr lang="en-US" i="1" baseline="30000" dirty="0"/>
              <a:t>32</a:t>
            </a:r>
            <a:r>
              <a:rPr lang="en-US" i="1" dirty="0"/>
              <a:t> For the turning away of the simple will slay them, and the complacency of fools will destroy them; </a:t>
            </a:r>
            <a:r>
              <a:rPr lang="en-US" i="1" baseline="30000" dirty="0"/>
              <a:t>33</a:t>
            </a:r>
            <a:r>
              <a:rPr lang="en-US" i="1" dirty="0"/>
              <a:t> but whoever listens to me will dwell safely, and will be secure, without fear of evil.”</a:t>
            </a:r>
          </a:p>
          <a:p>
            <a:pPr marL="1085850" lvl="2" indent="-171450">
              <a:buFont typeface="Arial" panose="020B0604020202020204" pitchFamily="34" charset="0"/>
              <a:buChar char="•"/>
            </a:pPr>
            <a:r>
              <a:rPr lang="en-US" dirty="0"/>
              <a:t>Consider the following passages from that contrast wisdom with foolishness</a:t>
            </a:r>
          </a:p>
          <a:p>
            <a:pPr marL="0" lvl="0" indent="0">
              <a:buFont typeface="Arial" panose="020B0604020202020204" pitchFamily="34" charset="0"/>
              <a:buNone/>
            </a:pPr>
            <a:r>
              <a:rPr lang="en-US" b="1" i="0" dirty="0"/>
              <a:t>(Proverbs 3:5-8), </a:t>
            </a:r>
            <a:r>
              <a:rPr lang="en-US" i="1" dirty="0"/>
              <a:t>“Let not mercy and truth forsake you; bind them around your neck, write them on the tablet of your heart, </a:t>
            </a:r>
            <a:r>
              <a:rPr lang="en-US" i="1" baseline="30000" dirty="0"/>
              <a:t>4</a:t>
            </a:r>
            <a:r>
              <a:rPr lang="en-US" i="1" dirty="0"/>
              <a:t> and so find favor and high esteem in the sight of God and man. </a:t>
            </a:r>
            <a:r>
              <a:rPr lang="en-US" i="1" baseline="30000" dirty="0"/>
              <a:t>5</a:t>
            </a:r>
            <a:r>
              <a:rPr lang="en-US" i="1" dirty="0"/>
              <a:t> Trust in the Lord with all your heart,</a:t>
            </a:r>
            <a:br>
              <a:rPr lang="en-US" i="1" dirty="0"/>
            </a:br>
            <a:r>
              <a:rPr lang="en-US" i="1" dirty="0"/>
              <a:t>and lean not on your own understanding; </a:t>
            </a:r>
            <a:r>
              <a:rPr lang="en-US" i="1" baseline="30000" dirty="0"/>
              <a:t>6</a:t>
            </a:r>
            <a:r>
              <a:rPr lang="en-US" i="1" dirty="0"/>
              <a:t> In all your ways acknowledge Him, and He shall direct your paths. </a:t>
            </a:r>
            <a:r>
              <a:rPr lang="en-US" i="1" baseline="30000" dirty="0"/>
              <a:t>7</a:t>
            </a:r>
            <a:r>
              <a:rPr lang="en-US" i="1" dirty="0"/>
              <a:t> Do not be wise in your own eyes; fear the Lord and depart from evil. </a:t>
            </a:r>
            <a:r>
              <a:rPr lang="en-US" i="1" baseline="30000" dirty="0"/>
              <a:t>8</a:t>
            </a:r>
            <a:r>
              <a:rPr lang="en-US" i="1" dirty="0"/>
              <a:t> It will be health to your flesh, and strength to your bones.”</a:t>
            </a:r>
          </a:p>
          <a:p>
            <a:pPr marL="0" lvl="0" indent="0">
              <a:buFont typeface="Arial" panose="020B0604020202020204" pitchFamily="34" charset="0"/>
              <a:buNone/>
            </a:pPr>
            <a:r>
              <a:rPr lang="en-US" b="1" i="0" dirty="0"/>
              <a:t>(Proverbs 10:1), </a:t>
            </a:r>
            <a:r>
              <a:rPr lang="en-US" b="0" i="1" dirty="0"/>
              <a:t>“A wise son makes a glad father, but a foolish son is the grief of his mother.”</a:t>
            </a:r>
          </a:p>
          <a:p>
            <a:pPr marL="0" lvl="0" indent="0">
              <a:buFont typeface="Arial" panose="020B0604020202020204" pitchFamily="34" charset="0"/>
              <a:buNone/>
            </a:pPr>
            <a:r>
              <a:rPr lang="en-US" b="1" i="0" dirty="0"/>
              <a:t>(Proverbs 10:8), </a:t>
            </a:r>
            <a:r>
              <a:rPr lang="en-US" b="0" i="1" dirty="0"/>
              <a:t>“The wise in heart will receive commands, but a prating fool will fall.”</a:t>
            </a:r>
          </a:p>
          <a:p>
            <a:pPr marL="0" lvl="0" indent="0">
              <a:buFont typeface="Arial" panose="020B0604020202020204" pitchFamily="34" charset="0"/>
              <a:buNone/>
            </a:pPr>
            <a:r>
              <a:rPr lang="en-US" b="1" i="0" dirty="0"/>
              <a:t>(Proverbs 10:13), </a:t>
            </a:r>
            <a:r>
              <a:rPr lang="en-US" b="0" i="1" dirty="0"/>
              <a:t>“Wisdom is found on the lips of him who has understanding, but a rod is for the back of him who is devoid of understanding.”</a:t>
            </a:r>
          </a:p>
          <a:p>
            <a:pPr marL="0" lvl="0" indent="0">
              <a:buFont typeface="Arial" panose="020B0604020202020204" pitchFamily="34" charset="0"/>
              <a:buNone/>
            </a:pPr>
            <a:r>
              <a:rPr lang="en-US" b="1" i="0" dirty="0"/>
              <a:t>(Proverbs 10:14), </a:t>
            </a:r>
            <a:r>
              <a:rPr lang="en-US" b="0" i="1" dirty="0"/>
              <a:t>“Wise people store up knowledge, but the mouth of the foolish is near destruction.”</a:t>
            </a:r>
          </a:p>
          <a:p>
            <a:pPr marL="0" lvl="0" indent="0">
              <a:buFont typeface="Arial" panose="020B0604020202020204" pitchFamily="34" charset="0"/>
              <a:buNone/>
            </a:pPr>
            <a:r>
              <a:rPr lang="en-US" b="1" i="0" dirty="0"/>
              <a:t>(Proverbs 10:23), </a:t>
            </a:r>
            <a:r>
              <a:rPr lang="en-US" b="0" i="1" dirty="0"/>
              <a:t>“To do evil is like sport to a fool, but a man of understanding has wisdom.”</a:t>
            </a:r>
          </a:p>
          <a:p>
            <a:endParaRPr lang="en-US" dirty="0"/>
          </a:p>
          <a:p>
            <a:r>
              <a:rPr lang="en-US" b="1" dirty="0"/>
              <a:t>Understand, there is great danger associated with ignorance and instability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82B36-8563-486E-9318-73BBFB772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9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latin typeface="+mn-lt"/>
              </a:rPr>
              <a:t>The Danger of Ignorance and Instability</a:t>
            </a:r>
          </a:p>
          <a:p>
            <a:pPr marL="628650" lvl="1" indent="-171450">
              <a:buFont typeface="Arial" panose="020B0604020202020204" pitchFamily="34" charset="0"/>
              <a:buChar char="•"/>
            </a:pPr>
            <a:r>
              <a:rPr lang="en-US" b="1" i="0" dirty="0">
                <a:latin typeface="+mn-lt"/>
              </a:rPr>
              <a:t>As noted before, the two are not the same, Ignorance leads to Instability.</a:t>
            </a:r>
          </a:p>
          <a:p>
            <a:pPr marL="1085850" lvl="2" indent="-171450">
              <a:buFont typeface="Arial" panose="020B0604020202020204" pitchFamily="34" charset="0"/>
              <a:buChar char="•"/>
            </a:pPr>
            <a:r>
              <a:rPr lang="en-US" b="0" i="0" dirty="0">
                <a:latin typeface="+mn-lt"/>
              </a:rPr>
              <a:t>One who does not know vacillates, drifts, </a:t>
            </a:r>
          </a:p>
          <a:p>
            <a:pPr marL="0" lvl="0" indent="0">
              <a:buFont typeface="Arial" panose="020B0604020202020204" pitchFamily="34" charset="0"/>
              <a:buNone/>
            </a:pPr>
            <a:r>
              <a:rPr lang="en-US" b="1" i="0" dirty="0">
                <a:latin typeface="+mn-lt"/>
              </a:rPr>
              <a:t>(Hebrews 2:1), </a:t>
            </a:r>
            <a:r>
              <a:rPr lang="en-US" b="0" i="1" dirty="0">
                <a:latin typeface="+mn-lt"/>
              </a:rPr>
              <a:t>“</a:t>
            </a:r>
            <a:r>
              <a:rPr lang="en-US" i="1" dirty="0">
                <a:latin typeface="+mn-lt"/>
              </a:rPr>
              <a:t>Therefore we must give the more earnest heed to the things we have heard, lest we drift away.”</a:t>
            </a:r>
          </a:p>
          <a:p>
            <a:pPr marL="628650" lvl="1" indent="-171450">
              <a:buFont typeface="Arial" panose="020B0604020202020204" pitchFamily="34" charset="0"/>
              <a:buChar char="•"/>
            </a:pPr>
            <a:r>
              <a:rPr lang="en-US" b="1" i="0" dirty="0">
                <a:latin typeface="+mn-lt"/>
              </a:rPr>
              <a:t>Our text (2 Peter 3:16) indicates it will cause us to twist the scriptures, to our destruction</a:t>
            </a:r>
          </a:p>
          <a:p>
            <a:pPr marL="0" lvl="0" indent="0">
              <a:buFont typeface="Arial" panose="020B0604020202020204" pitchFamily="34" charset="0"/>
              <a:buNone/>
            </a:pPr>
            <a:r>
              <a:rPr lang="en-US" b="1" i="0" dirty="0">
                <a:latin typeface="+mn-lt"/>
              </a:rPr>
              <a:t>(2 Peter 3:15-16), </a:t>
            </a:r>
            <a:r>
              <a:rPr lang="en-US" i="1" dirty="0">
                <a:latin typeface="+mn-lt"/>
              </a:rPr>
              <a:t>“and consider that the longsuffering of our Lord is salvation—as also our beloved brother Paul, according to the wisdom given to him, has written to you,</a:t>
            </a:r>
            <a:r>
              <a:rPr lang="en-US" i="1" baseline="30000" dirty="0">
                <a:latin typeface="+mn-lt"/>
              </a:rPr>
              <a:t> 16</a:t>
            </a:r>
            <a:r>
              <a:rPr lang="en-US" i="1" dirty="0">
                <a:latin typeface="+mn-lt"/>
              </a:rPr>
              <a:t> as also in all his epistles, speaking in them of these things, in which are some things hard to understand, which untaught and unstable people twist to their own destruction, as they do also the rest of the Scriptures.”</a:t>
            </a:r>
          </a:p>
          <a:p>
            <a:pPr marL="1085850" lvl="2" indent="-171450">
              <a:buFont typeface="Arial" panose="020B0604020202020204" pitchFamily="34" charset="0"/>
              <a:buChar char="•"/>
            </a:pPr>
            <a:r>
              <a:rPr lang="en-US" i="0" dirty="0">
                <a:latin typeface="+mn-lt"/>
              </a:rPr>
              <a:t>We must practice sound hermeneutics (methods of Bible interpretation</a:t>
            </a:r>
          </a:p>
          <a:p>
            <a:pPr marL="0" lvl="0" indent="0">
              <a:buFont typeface="Arial" panose="020B0604020202020204" pitchFamily="34" charset="0"/>
              <a:buNone/>
            </a:pPr>
            <a:r>
              <a:rPr lang="en-US" b="1" i="0" dirty="0">
                <a:latin typeface="+mn-lt"/>
              </a:rPr>
              <a:t>(2 Timothy 2:15), </a:t>
            </a:r>
            <a:r>
              <a:rPr lang="en-US" i="1" dirty="0">
                <a:latin typeface="+mn-lt"/>
              </a:rPr>
              <a:t>“Be diligent to present yourself approved to God, a worker who does not need to be ashamed, </a:t>
            </a:r>
            <a:r>
              <a:rPr lang="en-US" i="1" u="sng" dirty="0">
                <a:latin typeface="+mn-lt"/>
              </a:rPr>
              <a:t>rightly dividing the word of truth</a:t>
            </a:r>
            <a:r>
              <a:rPr lang="en-US" i="1" dirty="0">
                <a:latin typeface="+mn-lt"/>
              </a:rPr>
              <a:t>.”</a:t>
            </a:r>
          </a:p>
          <a:p>
            <a:pPr marL="1543050" lvl="3" indent="-171450">
              <a:buFont typeface="Arial" panose="020B0604020202020204" pitchFamily="34" charset="0"/>
              <a:buChar char="•"/>
            </a:pPr>
            <a:r>
              <a:rPr lang="en-US" i="0" dirty="0">
                <a:latin typeface="+mn-lt"/>
              </a:rPr>
              <a:t>Understanding the purpose and place of  both the Old and New Covenant</a:t>
            </a:r>
          </a:p>
          <a:p>
            <a:pPr marL="1543050" lvl="3" indent="-171450">
              <a:buFont typeface="Arial" panose="020B0604020202020204" pitchFamily="34" charset="0"/>
              <a:buChar char="•"/>
            </a:pPr>
            <a:r>
              <a:rPr lang="en-US" i="0" dirty="0">
                <a:latin typeface="+mn-lt"/>
              </a:rPr>
              <a:t>Recognize the need to define terms as they were intended by the original writer</a:t>
            </a:r>
          </a:p>
          <a:p>
            <a:pPr marL="1543050" lvl="3" indent="-171450">
              <a:buFont typeface="Arial" panose="020B0604020202020204" pitchFamily="34" charset="0"/>
              <a:buChar char="•"/>
            </a:pPr>
            <a:r>
              <a:rPr lang="en-US" i="0" dirty="0">
                <a:latin typeface="+mn-lt"/>
              </a:rPr>
              <a:t>Look for context:  Who, what, where, when, why and how.</a:t>
            </a:r>
          </a:p>
          <a:p>
            <a:pPr marL="1543050" lvl="3" indent="-171450">
              <a:buFont typeface="Arial" panose="020B0604020202020204" pitchFamily="34" charset="0"/>
              <a:buChar char="•"/>
            </a:pPr>
            <a:r>
              <a:rPr lang="en-US" i="0" dirty="0">
                <a:latin typeface="+mn-lt"/>
              </a:rPr>
              <a:t>Take a literal view of the text unless the context demands a figurative interpretation.</a:t>
            </a:r>
          </a:p>
          <a:p>
            <a:pPr marL="1543050" lvl="3" indent="-171450">
              <a:buFont typeface="Arial" panose="020B0604020202020204" pitchFamily="34" charset="0"/>
              <a:buChar char="•"/>
            </a:pPr>
            <a:r>
              <a:rPr lang="en-US" i="0" dirty="0">
                <a:latin typeface="+mn-lt"/>
              </a:rPr>
              <a:t>Look at the greater context of scripture.  What is said about the topic in other places.</a:t>
            </a:r>
          </a:p>
          <a:p>
            <a:pPr marL="1543050" lvl="3" indent="-171450">
              <a:buFont typeface="Arial" panose="020B0604020202020204" pitchFamily="34" charset="0"/>
              <a:buChar char="•"/>
            </a:pPr>
            <a:r>
              <a:rPr lang="en-US" i="0" dirty="0" err="1">
                <a:latin typeface="+mn-lt"/>
              </a:rPr>
              <a:t>Aceept</a:t>
            </a:r>
            <a:r>
              <a:rPr lang="en-US" i="0" dirty="0">
                <a:latin typeface="+mn-lt"/>
              </a:rPr>
              <a:t> that the Bible is not self-contradictory</a:t>
            </a:r>
          </a:p>
          <a:p>
            <a:pPr marL="1543050" lvl="3" indent="-171450">
              <a:buFont typeface="Arial" panose="020B0604020202020204" pitchFamily="34" charset="0"/>
              <a:buChar char="•"/>
            </a:pPr>
            <a:r>
              <a:rPr lang="en-US" i="0" dirty="0">
                <a:latin typeface="+mn-lt"/>
              </a:rPr>
              <a:t>Understand the means of establishing authority:  command, example &amp; implication</a:t>
            </a:r>
          </a:p>
          <a:p>
            <a:pPr marL="1543050" lvl="3" indent="-171450">
              <a:buFont typeface="Arial" panose="020B0604020202020204" pitchFamily="34" charset="0"/>
              <a:buChar char="•"/>
            </a:pPr>
            <a:r>
              <a:rPr lang="en-US" i="0" dirty="0">
                <a:latin typeface="+mn-lt"/>
              </a:rPr>
              <a:t>Respect God’s silence</a:t>
            </a:r>
          </a:p>
          <a:p>
            <a:pPr marL="628650" lvl="1" indent="-171450">
              <a:buFont typeface="Arial" panose="020B0604020202020204" pitchFamily="34" charset="0"/>
              <a:buChar char="•"/>
            </a:pPr>
            <a:r>
              <a:rPr lang="en-US" b="1" i="0" dirty="0">
                <a:latin typeface="+mn-lt"/>
              </a:rPr>
              <a:t>Vulnerable to False Teachers and their Error</a:t>
            </a:r>
          </a:p>
          <a:p>
            <a:pPr marL="0" lvl="0" indent="0">
              <a:buFont typeface="Arial" panose="020B0604020202020204" pitchFamily="34" charset="0"/>
              <a:buNone/>
            </a:pPr>
            <a:r>
              <a:rPr lang="en-US" b="1" i="0" dirty="0">
                <a:latin typeface="+mn-lt"/>
              </a:rPr>
              <a:t>(Ephesians 4:11-14</a:t>
            </a:r>
            <a:r>
              <a:rPr lang="en-US" b="1" i="1" dirty="0">
                <a:latin typeface="+mn-lt"/>
              </a:rPr>
              <a:t>), </a:t>
            </a:r>
            <a:r>
              <a:rPr lang="en-US" i="1" dirty="0">
                <a:latin typeface="+mn-lt"/>
              </a:rPr>
              <a:t>“And He Himself gave some to be apostles, some prophets, some evangelists, and some pastors and teachers,</a:t>
            </a:r>
            <a:r>
              <a:rPr lang="en-US" i="1" baseline="30000" dirty="0">
                <a:latin typeface="+mn-lt"/>
              </a:rPr>
              <a:t> 12</a:t>
            </a:r>
            <a:r>
              <a:rPr lang="en-US" i="1" dirty="0">
                <a:latin typeface="+mn-lt"/>
              </a:rPr>
              <a:t> for the equipping of the saints for the work of ministry, for the edifying of the body of Christ,</a:t>
            </a:r>
            <a:r>
              <a:rPr lang="en-US" i="1" baseline="30000" dirty="0">
                <a:latin typeface="+mn-lt"/>
              </a:rPr>
              <a:t> 13</a:t>
            </a:r>
            <a:r>
              <a:rPr lang="en-US" i="1" dirty="0">
                <a:latin typeface="+mn-lt"/>
              </a:rPr>
              <a:t> till we all come to the unity of the faith and of the knowledge of the Son of God, to a perfect man, to the measure of the stature of the fullness of Christ;</a:t>
            </a:r>
            <a:r>
              <a:rPr lang="en-US" i="1" baseline="30000" dirty="0">
                <a:latin typeface="+mn-lt"/>
              </a:rPr>
              <a:t> 14</a:t>
            </a:r>
            <a:r>
              <a:rPr lang="en-US" i="1" dirty="0">
                <a:latin typeface="+mn-lt"/>
              </a:rPr>
              <a:t> that we should no longer be children, </a:t>
            </a:r>
            <a:r>
              <a:rPr lang="en-US" i="1" u="sng" dirty="0">
                <a:latin typeface="+mn-lt"/>
              </a:rPr>
              <a:t>tossed to and </a:t>
            </a:r>
            <a:r>
              <a:rPr lang="en-US" i="1" u="sng" dirty="0" err="1">
                <a:latin typeface="+mn-lt"/>
              </a:rPr>
              <a:t>fro</a:t>
            </a:r>
            <a:r>
              <a:rPr lang="en-US" i="1" u="sng" dirty="0">
                <a:latin typeface="+mn-lt"/>
              </a:rPr>
              <a:t> and carried about with every wind of doctrine, by the trickery of men, in the cunning craftiness of deceitful plotting</a:t>
            </a:r>
            <a:r>
              <a:rPr lang="en-US" i="1" dirty="0">
                <a:latin typeface="+mn-lt"/>
              </a:rPr>
              <a:t>.” </a:t>
            </a:r>
          </a:p>
          <a:p>
            <a:pPr marL="1085850" lvl="2" indent="-171450">
              <a:buFont typeface="Arial" panose="020B0604020202020204" pitchFamily="34" charset="0"/>
              <a:buChar char="•"/>
            </a:pPr>
            <a:r>
              <a:rPr lang="en-US" i="0" dirty="0">
                <a:latin typeface="+mn-lt"/>
              </a:rPr>
              <a:t>We must be careful to differentiate between the genuine and counterfeit</a:t>
            </a:r>
          </a:p>
          <a:p>
            <a:pPr marL="0" lvl="0" indent="0">
              <a:buFont typeface="Arial" panose="020B0604020202020204" pitchFamily="34" charset="0"/>
              <a:buNone/>
            </a:pPr>
            <a:r>
              <a:rPr lang="en-US" b="1" i="0" dirty="0">
                <a:latin typeface="+mn-lt"/>
              </a:rPr>
              <a:t>(Colossians 2:8), </a:t>
            </a:r>
            <a:r>
              <a:rPr lang="en-US" i="1" dirty="0">
                <a:latin typeface="+mn-lt"/>
              </a:rPr>
              <a:t>“Beware lest anyone cheat you through philosophy and empty deceit, according to the tradition of men, according to the basic principles of the world, and not according to Christ.”</a:t>
            </a:r>
          </a:p>
          <a:p>
            <a:pPr marL="1085850" lvl="2" indent="-171450">
              <a:buFont typeface="Arial" panose="020B0604020202020204" pitchFamily="34" charset="0"/>
              <a:buChar char="•"/>
            </a:pPr>
            <a:r>
              <a:rPr lang="en-US" i="1" dirty="0">
                <a:latin typeface="+mn-lt"/>
              </a:rPr>
              <a:t>How is this done? (Example of how currency experts identify counterfeits</a:t>
            </a:r>
          </a:p>
          <a:p>
            <a:pPr marL="1085850" lvl="2" indent="-171450">
              <a:buFont typeface="Arial" panose="020B0604020202020204" pitchFamily="34" charset="0"/>
              <a:buChar char="•"/>
            </a:pPr>
            <a:r>
              <a:rPr lang="en-US" b="0" i="0" dirty="0">
                <a:solidFill>
                  <a:srgbClr val="333333"/>
                </a:solidFill>
                <a:effectLst/>
                <a:latin typeface="+mn-lt"/>
              </a:rPr>
              <a:t>(An article where Canadian expert was interviewed:  “She summarized the approach to distinguishing a genuine bill with the phrase, “touch, tilt, look at, look through.”</a:t>
            </a:r>
          </a:p>
          <a:p>
            <a:pPr marL="1085850" lvl="2" indent="-171450">
              <a:buFont typeface="Arial" panose="020B0604020202020204" pitchFamily="34" charset="0"/>
              <a:buChar char="•"/>
            </a:pPr>
            <a:r>
              <a:rPr lang="en-US" b="0" i="0" dirty="0">
                <a:solidFill>
                  <a:srgbClr val="333333"/>
                </a:solidFill>
                <a:effectLst/>
                <a:latin typeface="+mn-lt"/>
              </a:rPr>
              <a:t>Basically, if you are sufficiently familiar with the legitimate (true), you can distinguish any differences between it and the counterfeit (false). </a:t>
            </a:r>
          </a:p>
          <a:p>
            <a:pPr marL="1085850" lvl="2" indent="-171450">
              <a:buFont typeface="Arial" panose="020B0604020202020204" pitchFamily="34" charset="0"/>
              <a:buChar char="•"/>
            </a:pPr>
            <a:r>
              <a:rPr lang="en-US" b="0" i="0" dirty="0">
                <a:solidFill>
                  <a:srgbClr val="333333"/>
                </a:solidFill>
                <a:effectLst/>
                <a:latin typeface="+mn-lt"/>
              </a:rPr>
              <a:t>This is why Paul emphasized the importance of edification.  It equips us to handle the error of the false teacher</a:t>
            </a:r>
          </a:p>
          <a:p>
            <a:pPr marL="628650" lvl="1" indent="-171450">
              <a:buFont typeface="Arial" panose="020B0604020202020204" pitchFamily="34" charset="0"/>
              <a:buChar char="•"/>
            </a:pPr>
            <a:r>
              <a:rPr lang="en-US" b="1" i="0" dirty="0">
                <a:solidFill>
                  <a:srgbClr val="333333"/>
                </a:solidFill>
                <a:effectLst/>
                <a:latin typeface="+mn-lt"/>
              </a:rPr>
              <a:t>Finally, it carries the danger of regression, and ultimately, apostasy</a:t>
            </a:r>
          </a:p>
          <a:p>
            <a:pPr marL="1085850" lvl="2" indent="-171450">
              <a:buFont typeface="Arial" panose="020B0604020202020204" pitchFamily="34" charset="0"/>
              <a:buChar char="•"/>
            </a:pPr>
            <a:r>
              <a:rPr lang="en-US" b="0" i="0" dirty="0">
                <a:solidFill>
                  <a:srgbClr val="333333"/>
                </a:solidFill>
                <a:effectLst/>
                <a:latin typeface="+mn-lt"/>
              </a:rPr>
              <a:t>Regression</a:t>
            </a:r>
          </a:p>
          <a:p>
            <a:pPr marL="0" lvl="0" indent="0">
              <a:buFont typeface="Arial" panose="020B0604020202020204" pitchFamily="34" charset="0"/>
              <a:buNone/>
            </a:pPr>
            <a:r>
              <a:rPr lang="en-US" b="1" i="0" dirty="0">
                <a:solidFill>
                  <a:srgbClr val="333333"/>
                </a:solidFill>
                <a:effectLst/>
                <a:latin typeface="+mn-lt"/>
              </a:rPr>
              <a:t>(Hebrews 5:12-14), </a:t>
            </a:r>
            <a:r>
              <a:rPr lang="en-US" b="0" i="1" dirty="0">
                <a:solidFill>
                  <a:srgbClr val="333333"/>
                </a:solidFill>
                <a:effectLst/>
                <a:latin typeface="+mn-lt"/>
              </a:rPr>
              <a:t>“</a:t>
            </a:r>
            <a:r>
              <a:rPr lang="en-US" i="1" dirty="0">
                <a:latin typeface="+mn-lt"/>
              </a:rPr>
              <a:t>For though by this time you ought to be teachers, you need someone to teach you again the first principles of the oracles of God; and you have come to need milk and not solid food.</a:t>
            </a:r>
            <a:r>
              <a:rPr lang="en-US" i="1" baseline="30000" dirty="0">
                <a:latin typeface="+mn-lt"/>
              </a:rPr>
              <a:t> 13</a:t>
            </a:r>
            <a:r>
              <a:rPr lang="en-US" i="1" dirty="0">
                <a:latin typeface="+mn-lt"/>
              </a:rPr>
              <a:t> For everyone who partakes only of milk is unskilled in the word of righteousness, for he is a babe.</a:t>
            </a:r>
            <a:r>
              <a:rPr lang="en-US" i="1" baseline="30000" dirty="0">
                <a:latin typeface="+mn-lt"/>
              </a:rPr>
              <a:t> 14</a:t>
            </a:r>
            <a:r>
              <a:rPr lang="en-US" i="1" dirty="0">
                <a:latin typeface="+mn-lt"/>
              </a:rPr>
              <a:t> But solid food belongs to those who are of full age, that is, those who by reason of use have their senses exercised to discern both good and evil.”</a:t>
            </a:r>
          </a:p>
          <a:p>
            <a:pPr marL="1085850" lvl="2" indent="-171450">
              <a:buFont typeface="Arial" panose="020B0604020202020204" pitchFamily="34" charset="0"/>
              <a:buChar char="•"/>
            </a:pPr>
            <a:r>
              <a:rPr lang="en-US" b="0" i="0" dirty="0">
                <a:solidFill>
                  <a:srgbClr val="333333"/>
                </a:solidFill>
                <a:effectLst/>
                <a:latin typeface="+mn-lt"/>
              </a:rPr>
              <a:t>Apostasy</a:t>
            </a:r>
          </a:p>
          <a:p>
            <a:pPr marL="0" lvl="0" indent="0">
              <a:buFont typeface="Arial" panose="020B0604020202020204" pitchFamily="34" charset="0"/>
              <a:buNone/>
            </a:pPr>
            <a:r>
              <a:rPr lang="en-US" b="1" i="0" dirty="0">
                <a:solidFill>
                  <a:srgbClr val="333333"/>
                </a:solidFill>
                <a:effectLst/>
                <a:latin typeface="+mn-lt"/>
              </a:rPr>
              <a:t>(Hebrews 6:4-6), </a:t>
            </a:r>
            <a:r>
              <a:rPr lang="en-US" b="0" i="1" dirty="0">
                <a:solidFill>
                  <a:srgbClr val="333333"/>
                </a:solidFill>
                <a:effectLst/>
                <a:latin typeface="+mn-lt"/>
              </a:rPr>
              <a:t>“</a:t>
            </a:r>
            <a:r>
              <a:rPr lang="en-US" i="1" dirty="0">
                <a:latin typeface="+mn-lt"/>
              </a:rPr>
              <a:t>For it is impossible for those who were once enlightened, and have tasted the heavenly gift, and have become partakers of the Holy Spirit,</a:t>
            </a:r>
            <a:r>
              <a:rPr lang="en-US" i="1" baseline="30000" dirty="0">
                <a:latin typeface="+mn-lt"/>
              </a:rPr>
              <a:t> 5</a:t>
            </a:r>
            <a:r>
              <a:rPr lang="en-US" i="1" dirty="0">
                <a:latin typeface="+mn-lt"/>
              </a:rPr>
              <a:t> and have tasted the good word of God and the powers of the age to come,</a:t>
            </a:r>
            <a:r>
              <a:rPr lang="en-US" i="1" baseline="30000" dirty="0">
                <a:latin typeface="+mn-lt"/>
              </a:rPr>
              <a:t> 6</a:t>
            </a:r>
            <a:r>
              <a:rPr lang="en-US" i="1" dirty="0">
                <a:latin typeface="+mn-lt"/>
              </a:rPr>
              <a:t> if they fall away, to renew them again to repentance, since they crucify again for themselves the Son of God, and put Him to an open shame.”</a:t>
            </a:r>
          </a:p>
          <a:p>
            <a:pPr marL="0" lvl="0" indent="0">
              <a:buFont typeface="Arial" panose="020B0604020202020204" pitchFamily="34" charset="0"/>
              <a:buNone/>
            </a:pPr>
            <a:r>
              <a:rPr lang="en-US" b="1" i="0" dirty="0">
                <a:solidFill>
                  <a:srgbClr val="333333"/>
                </a:solidFill>
                <a:effectLst/>
                <a:latin typeface="+mn-lt"/>
              </a:rPr>
              <a:t>(2 Peter 1:5-9), </a:t>
            </a:r>
            <a:r>
              <a:rPr lang="en-US" b="0" i="1" dirty="0">
                <a:solidFill>
                  <a:srgbClr val="333333"/>
                </a:solidFill>
                <a:effectLst/>
                <a:latin typeface="+mn-lt"/>
              </a:rPr>
              <a:t>“</a:t>
            </a:r>
            <a:r>
              <a:rPr lang="en-US" i="1" dirty="0">
                <a:latin typeface="+mn-lt"/>
              </a:rPr>
              <a:t>But also for this very reason, giving all diligence, add to your faith virtue, to virtue knowledge,</a:t>
            </a:r>
            <a:r>
              <a:rPr lang="en-US" i="1" baseline="30000" dirty="0">
                <a:latin typeface="+mn-lt"/>
              </a:rPr>
              <a:t> 6</a:t>
            </a:r>
            <a:r>
              <a:rPr lang="en-US" i="1" dirty="0">
                <a:latin typeface="+mn-lt"/>
              </a:rPr>
              <a:t> to knowledge self-control, to self-control perseverance, to perseverance godliness,</a:t>
            </a:r>
            <a:r>
              <a:rPr lang="en-US" i="1" baseline="30000" dirty="0">
                <a:latin typeface="+mn-lt"/>
              </a:rPr>
              <a:t> 7</a:t>
            </a:r>
            <a:r>
              <a:rPr lang="en-US" i="1" dirty="0">
                <a:latin typeface="+mn-lt"/>
              </a:rPr>
              <a:t> to godliness brotherly kindness, and to brotherly kindness love.</a:t>
            </a:r>
            <a:r>
              <a:rPr lang="en-US" i="1" baseline="30000" dirty="0">
                <a:latin typeface="+mn-lt"/>
              </a:rPr>
              <a:t> 8</a:t>
            </a:r>
            <a:r>
              <a:rPr lang="en-US" i="1" dirty="0">
                <a:latin typeface="+mn-lt"/>
              </a:rPr>
              <a:t> For if these things are yours and abound, you will be neither barren nor unfruitful in the knowledge of our Lord Jesus Christ.</a:t>
            </a:r>
            <a:r>
              <a:rPr lang="en-US" i="1" baseline="30000" dirty="0">
                <a:latin typeface="+mn-lt"/>
              </a:rPr>
              <a:t> 9</a:t>
            </a:r>
            <a:r>
              <a:rPr lang="en-US" i="1" dirty="0">
                <a:latin typeface="+mn-lt"/>
              </a:rPr>
              <a:t> For he who lacks these things is shortsighted, even to blindness, and has forgotten that he was cleansed from his old sins.”</a:t>
            </a:r>
            <a:endParaRPr lang="en-US" b="0" i="1"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82B36-8563-486E-9318-73BBFB772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37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to consider carefully the final consequence, left unchecked, of twisting the scriptures.  It is destruction!</a:t>
            </a:r>
          </a:p>
          <a:p>
            <a:pPr marL="628650" lvl="1" indent="-171450">
              <a:buFont typeface="Arial" panose="020B0604020202020204" pitchFamily="34" charset="0"/>
              <a:buChar char="•"/>
            </a:pPr>
            <a:r>
              <a:rPr lang="en-US" dirty="0"/>
              <a:t>Too many today say that what you believe is unimportant, you just need to be sincere.  This is not so.</a:t>
            </a:r>
          </a:p>
          <a:p>
            <a:pPr marL="628650" lvl="1" indent="-171450">
              <a:buFont typeface="Arial" panose="020B0604020202020204" pitchFamily="34" charset="0"/>
              <a:buChar char="•"/>
            </a:pPr>
            <a:r>
              <a:rPr lang="en-US" dirty="0"/>
              <a:t>Others are willing to put their eternal standing in the hands of another.  “Whatever my church, or my preacher says is fine with me.”  That is dangerous</a:t>
            </a:r>
          </a:p>
          <a:p>
            <a:pPr marL="628650" lvl="1" indent="-171450">
              <a:buFont typeface="Arial" panose="020B0604020202020204" pitchFamily="34" charset="0"/>
              <a:buChar char="•"/>
            </a:pPr>
            <a:r>
              <a:rPr lang="en-US" b="1" dirty="0"/>
              <a:t>Equip YOURSELF!  Work at it.  Become knowledgeable and stable when it comes to God’s Word</a:t>
            </a:r>
          </a:p>
          <a:p>
            <a:pPr marL="628650" lvl="1" indent="-171450">
              <a:buFont typeface="Arial" panose="020B0604020202020204" pitchFamily="34" charset="0"/>
              <a:buChar char="•"/>
            </a:pPr>
            <a:r>
              <a:rPr lang="en-US" b="1" dirty="0"/>
              <a:t>Remember….</a:t>
            </a:r>
          </a:p>
          <a:p>
            <a:pPr marL="0" lvl="0" indent="0">
              <a:buFont typeface="Arial" panose="020B0604020202020204" pitchFamily="34" charset="0"/>
              <a:buNone/>
            </a:pPr>
            <a:r>
              <a:rPr lang="en-US" b="1" dirty="0"/>
              <a:t>(John 8:32), </a:t>
            </a:r>
            <a:r>
              <a:rPr lang="en-US" i="1" dirty="0"/>
              <a:t>“And you shall know the truth, and the truth shall make you free.”</a:t>
            </a:r>
          </a:p>
        </p:txBody>
      </p:sp>
      <p:sp>
        <p:nvSpPr>
          <p:cNvPr id="4" name="Slide Number Placeholder 3"/>
          <p:cNvSpPr>
            <a:spLocks noGrp="1"/>
          </p:cNvSpPr>
          <p:nvPr>
            <p:ph type="sldNum" sz="quarter" idx="5"/>
          </p:nvPr>
        </p:nvSpPr>
        <p:spPr/>
        <p:txBody>
          <a:bodyPr/>
          <a:lstStyle/>
          <a:p>
            <a:fld id="{57482B36-8563-486E-9318-73BBFB772EFE}" type="slidenum">
              <a:rPr lang="en-US" smtClean="0"/>
              <a:t>5</a:t>
            </a:fld>
            <a:endParaRPr lang="en-US"/>
          </a:p>
        </p:txBody>
      </p:sp>
    </p:spTree>
    <p:extLst>
      <p:ext uri="{BB962C8B-B14F-4D97-AF65-F5344CB8AC3E}">
        <p14:creationId xmlns:p14="http://schemas.microsoft.com/office/powerpoint/2010/main" val="277391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1051-1046-46FB-94EE-AB003864DC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D23205-299A-4E96-BE25-08D1AFB26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D0F5DE-BBE7-4AE5-8706-5FE16D42FF77}"/>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D9B8478E-6C0F-4B95-BB83-1AE488B41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67284-AA0B-4FC6-B50A-6CF995DDB79E}"/>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101846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C5FF-4175-41AA-B36C-79702BFB84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09225-109D-4BF0-BD65-53DA4B769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39D76-2ED2-45FA-BE61-A3D7CA3F19D4}"/>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D6395008-9557-4C41-8398-8C2773248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EEC3A-0E94-40A2-859B-061C79D9773E}"/>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372307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F984D-1000-4926-9695-5FE84DFAB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585C0B-C9B4-47AD-BE68-2E43922E7B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557B7-DA71-4171-8876-09FDAF8D6C65}"/>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163B126C-3329-4E4B-9B24-C7C0079C9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5515E-B03B-450A-BDD5-184EAAF2B888}"/>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240582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AC6C-4C8A-4E10-A697-4B639A187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9576F-DE20-42F0-B653-DDE0FE2259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E00E3-AEF4-4497-B8E7-CA664C172711}"/>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815D9591-CCF1-46D6-95D2-81E8A5A85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80DCD-80B8-4179-A6AD-3782E79F58E4}"/>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365955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60F2-DD03-40E9-B807-4C0489E48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B25CB-1A04-4A81-9BA7-79571C485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232B8-7260-49C2-8CC8-8CB6DA5F2C6F}"/>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2046DEC5-4E84-4E0E-90FB-54591D77C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37440-B41F-498B-B9C4-902AA8F6AADB}"/>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40081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B1E6-5AB1-4741-AF35-2C92A33EA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70CD5-2166-429D-BF47-A5AD134B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B8A5DD-A41B-49CC-8F76-F4159167B7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DF2818-F475-48E2-8654-9EDF6F0BADE8}"/>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6" name="Footer Placeholder 5">
            <a:extLst>
              <a:ext uri="{FF2B5EF4-FFF2-40B4-BE49-F238E27FC236}">
                <a16:creationId xmlns:a16="http://schemas.microsoft.com/office/drawing/2014/main" id="{31B870A2-24FB-47F1-B407-B8DAFE48A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A3DA2-39FC-4B08-8763-74D6E8FA6284}"/>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74412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2334-8922-4B25-B084-947A965D79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9683C-EF1C-4297-A552-D96D8DE567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E6F75-60A3-4FD8-828F-3E2358EEF2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EC43F-2C4A-46DE-82C5-A41CF7F21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7EE59-9B87-4B6F-A7C1-C9880746C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1FBC2E-AC96-4AE5-B4D2-7C99784E63A5}"/>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8" name="Footer Placeholder 7">
            <a:extLst>
              <a:ext uri="{FF2B5EF4-FFF2-40B4-BE49-F238E27FC236}">
                <a16:creationId xmlns:a16="http://schemas.microsoft.com/office/drawing/2014/main" id="{E57CA520-200C-4345-BBBC-D2DABAB9F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DFA55-C617-497B-B6C8-23C578CF7A0D}"/>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19474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6157-243C-4E55-A1CA-A4A355706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230A18-EA82-4AA7-BE48-7EF62BCD9EEC}"/>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4" name="Footer Placeholder 3">
            <a:extLst>
              <a:ext uri="{FF2B5EF4-FFF2-40B4-BE49-F238E27FC236}">
                <a16:creationId xmlns:a16="http://schemas.microsoft.com/office/drawing/2014/main" id="{D96EDAA6-7ACF-463E-AA09-E2649063E4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73F5E0-A6FD-422A-B9AA-08E2CD9E389A}"/>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358891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C1FD6-9DCE-4FBF-8F7E-3E378EFCCAAF}"/>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3" name="Footer Placeholder 2">
            <a:extLst>
              <a:ext uri="{FF2B5EF4-FFF2-40B4-BE49-F238E27FC236}">
                <a16:creationId xmlns:a16="http://schemas.microsoft.com/office/drawing/2014/main" id="{842BD88C-044B-4C14-98CC-C855DD3EB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C376CE-9D57-4085-95EE-4E06A4FE1C52}"/>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159581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BE7C-8BF7-4802-A69F-8D7C82188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1641C5-ED3B-4A4E-9E53-B7924EABE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4E282-F946-4021-8B1E-106409422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E4D72-6AD9-4513-99D6-69293C7B8E08}"/>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6" name="Footer Placeholder 5">
            <a:extLst>
              <a:ext uri="{FF2B5EF4-FFF2-40B4-BE49-F238E27FC236}">
                <a16:creationId xmlns:a16="http://schemas.microsoft.com/office/drawing/2014/main" id="{330BC869-3D4C-4088-A5D4-F9424D043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048BB-4AD5-43EF-A680-DBCC4F882685}"/>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23106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BD60-2A55-4218-8E92-C42E572F4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FDF5E-5339-4493-8E4F-F5D45045A6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8C675-0C1E-4E8A-9EF4-35CABDFFF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D80B0-FCB1-4291-A7F6-8AC65E2B0898}"/>
              </a:ext>
            </a:extLst>
          </p:cNvPr>
          <p:cNvSpPr>
            <a:spLocks noGrp="1"/>
          </p:cNvSpPr>
          <p:nvPr>
            <p:ph type="dt" sz="half" idx="10"/>
          </p:nvPr>
        </p:nvSpPr>
        <p:spPr/>
        <p:txBody>
          <a:bodyPr/>
          <a:lstStyle/>
          <a:p>
            <a:fld id="{52D217AA-C763-4DE6-A06E-4798FFF85921}" type="datetimeFigureOut">
              <a:rPr lang="en-US" smtClean="0"/>
              <a:t>5/19/2021</a:t>
            </a:fld>
            <a:endParaRPr lang="en-US"/>
          </a:p>
        </p:txBody>
      </p:sp>
      <p:sp>
        <p:nvSpPr>
          <p:cNvPr id="6" name="Footer Placeholder 5">
            <a:extLst>
              <a:ext uri="{FF2B5EF4-FFF2-40B4-BE49-F238E27FC236}">
                <a16:creationId xmlns:a16="http://schemas.microsoft.com/office/drawing/2014/main" id="{BF8BD2C7-9F05-4288-8CDB-7A5D11483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8D039-B8A4-4397-8EE7-AD1407FE1A3A}"/>
              </a:ext>
            </a:extLst>
          </p:cNvPr>
          <p:cNvSpPr>
            <a:spLocks noGrp="1"/>
          </p:cNvSpPr>
          <p:nvPr>
            <p:ph type="sldNum" sz="quarter" idx="12"/>
          </p:nvPr>
        </p:nvSpPr>
        <p:spPr/>
        <p:txBody>
          <a:bodyPr/>
          <a:lstStyle/>
          <a:p>
            <a:fld id="{88A04808-23BA-4E12-989B-18786249D869}" type="slidenum">
              <a:rPr lang="en-US" smtClean="0"/>
              <a:t>‹#›</a:t>
            </a:fld>
            <a:endParaRPr lang="en-US"/>
          </a:p>
        </p:txBody>
      </p:sp>
    </p:spTree>
    <p:extLst>
      <p:ext uri="{BB962C8B-B14F-4D97-AF65-F5344CB8AC3E}">
        <p14:creationId xmlns:p14="http://schemas.microsoft.com/office/powerpoint/2010/main" val="400431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17E04-D23A-4DCF-B20D-5BC4A12E3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FDCF0-B4E1-4705-9223-BB9E28310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62E33-94F4-4526-83A2-EB8377077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217AA-C763-4DE6-A06E-4798FFF85921}" type="datetimeFigureOut">
              <a:rPr lang="en-US" smtClean="0"/>
              <a:t>5/19/2021</a:t>
            </a:fld>
            <a:endParaRPr lang="en-US"/>
          </a:p>
        </p:txBody>
      </p:sp>
      <p:sp>
        <p:nvSpPr>
          <p:cNvPr id="5" name="Footer Placeholder 4">
            <a:extLst>
              <a:ext uri="{FF2B5EF4-FFF2-40B4-BE49-F238E27FC236}">
                <a16:creationId xmlns:a16="http://schemas.microsoft.com/office/drawing/2014/main" id="{BDCC35B8-EC2B-4FB3-9203-1FEAC87E1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5EA82-5FF4-4467-8F1F-CF51C505A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04808-23BA-4E12-989B-18786249D869}" type="slidenum">
              <a:rPr lang="en-US" smtClean="0"/>
              <a:t>‹#›</a:t>
            </a:fld>
            <a:endParaRPr lang="en-US"/>
          </a:p>
        </p:txBody>
      </p:sp>
    </p:spTree>
    <p:extLst>
      <p:ext uri="{BB962C8B-B14F-4D97-AF65-F5344CB8AC3E}">
        <p14:creationId xmlns:p14="http://schemas.microsoft.com/office/powerpoint/2010/main" val="42227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3CC-A8FC-4523-B858-721847FDA96D}"/>
              </a:ext>
            </a:extLst>
          </p:cNvPr>
          <p:cNvSpPr>
            <a:spLocks noGrp="1"/>
          </p:cNvSpPr>
          <p:nvPr>
            <p:ph type="ctrTitle"/>
          </p:nvPr>
        </p:nvSpPr>
        <p:spPr>
          <a:xfrm>
            <a:off x="1182414" y="545223"/>
            <a:ext cx="9827172" cy="1639615"/>
          </a:xfrm>
        </p:spPr>
        <p:txBody>
          <a:bodyPr anchor="t">
            <a:normAutofit/>
          </a:bodyPr>
          <a:lstStyle/>
          <a:p>
            <a:r>
              <a:rPr lang="en-US" sz="7200" dirty="0">
                <a:ln w="3175">
                  <a:noFill/>
                </a:ln>
                <a:effectLst>
                  <a:glow rad="228600">
                    <a:schemeClr val="bg1">
                      <a:lumMod val="50000"/>
                      <a:alpha val="40000"/>
                    </a:schemeClr>
                  </a:glow>
                </a:effectLst>
                <a:latin typeface="Acme" panose="02000706050000020004" pitchFamily="2" charset="0"/>
              </a:rPr>
              <a:t>Taught and Established</a:t>
            </a:r>
          </a:p>
        </p:txBody>
      </p:sp>
      <p:sp>
        <p:nvSpPr>
          <p:cNvPr id="3" name="Subtitle 2">
            <a:extLst>
              <a:ext uri="{FF2B5EF4-FFF2-40B4-BE49-F238E27FC236}">
                <a16:creationId xmlns:a16="http://schemas.microsoft.com/office/drawing/2014/main" id="{83ED21BD-ADD6-4774-B822-8D922BECE940}"/>
              </a:ext>
            </a:extLst>
          </p:cNvPr>
          <p:cNvSpPr>
            <a:spLocks noGrp="1"/>
          </p:cNvSpPr>
          <p:nvPr>
            <p:ph type="subTitle" idx="1"/>
          </p:nvPr>
        </p:nvSpPr>
        <p:spPr>
          <a:xfrm>
            <a:off x="1524000" y="1680340"/>
            <a:ext cx="9144000" cy="779080"/>
          </a:xfrm>
        </p:spPr>
        <p:txBody>
          <a:bodyPr>
            <a:normAutofit/>
          </a:bodyPr>
          <a:lstStyle/>
          <a:p>
            <a:r>
              <a:rPr lang="en-US" sz="4400" dirty="0"/>
              <a:t>2 Peter 3:14-18</a:t>
            </a:r>
          </a:p>
        </p:txBody>
      </p:sp>
    </p:spTree>
    <p:extLst>
      <p:ext uri="{BB962C8B-B14F-4D97-AF65-F5344CB8AC3E}">
        <p14:creationId xmlns:p14="http://schemas.microsoft.com/office/powerpoint/2010/main" val="315569331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owDiffused trans="59000" intensity="10"/>
                    </a14:imgEffect>
                    <a14:imgEffect>
                      <a14:sharpenSoften amount="-73000"/>
                    </a14:imgEffect>
                    <a14:imgEffect>
                      <a14:brightnessContrast bright="30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3CC-A8FC-4523-B858-721847FDA96D}"/>
              </a:ext>
            </a:extLst>
          </p:cNvPr>
          <p:cNvSpPr>
            <a:spLocks noGrp="1"/>
          </p:cNvSpPr>
          <p:nvPr>
            <p:ph type="ctrTitle"/>
          </p:nvPr>
        </p:nvSpPr>
        <p:spPr>
          <a:xfrm>
            <a:off x="1182414" y="545223"/>
            <a:ext cx="9827172" cy="1639615"/>
          </a:xfrm>
        </p:spPr>
        <p:txBody>
          <a:bodyPr anchor="t">
            <a:normAutofit/>
          </a:bodyPr>
          <a:lstStyle/>
          <a:p>
            <a:r>
              <a:rPr kumimoji="0" lang="en-US" sz="5400" b="0" i="0" u="none" strike="noStrike" kern="1200" cap="none" spc="0" normalizeH="0" baseline="0" noProof="0" dirty="0">
                <a:ln w="3175">
                  <a:noFill/>
                </a:ln>
                <a:solidFill>
                  <a:prstClr val="black"/>
                </a:solidFill>
                <a:effectLst>
                  <a:glow rad="139700">
                    <a:schemeClr val="bg1">
                      <a:lumMod val="65000"/>
                      <a:alpha val="40000"/>
                    </a:schemeClr>
                  </a:glow>
                </a:effectLst>
                <a:uLnTx/>
                <a:uFillTx/>
                <a:latin typeface="Acme" panose="02000706050000020004" pitchFamily="2" charset="0"/>
                <a:ea typeface="+mj-ea"/>
                <a:cs typeface="+mj-cs"/>
              </a:rPr>
              <a:t>“Untaught and Unstable”</a:t>
            </a:r>
            <a:endParaRPr lang="en-US" sz="5400" dirty="0">
              <a:effectLst>
                <a:glow rad="139700">
                  <a:schemeClr val="bg1">
                    <a:lumMod val="65000"/>
                    <a:alpha val="40000"/>
                  </a:schemeClr>
                </a:glow>
              </a:effectLst>
              <a:latin typeface="Acme" panose="02000706050000020004" pitchFamily="2" charset="0"/>
            </a:endParaRPr>
          </a:p>
        </p:txBody>
      </p:sp>
      <p:sp>
        <p:nvSpPr>
          <p:cNvPr id="3" name="Subtitle 2">
            <a:extLst>
              <a:ext uri="{FF2B5EF4-FFF2-40B4-BE49-F238E27FC236}">
                <a16:creationId xmlns:a16="http://schemas.microsoft.com/office/drawing/2014/main" id="{83ED21BD-ADD6-4774-B822-8D922BECE940}"/>
              </a:ext>
            </a:extLst>
          </p:cNvPr>
          <p:cNvSpPr>
            <a:spLocks noGrp="1"/>
          </p:cNvSpPr>
          <p:nvPr>
            <p:ph type="subTitle" idx="1"/>
          </p:nvPr>
        </p:nvSpPr>
        <p:spPr>
          <a:xfrm>
            <a:off x="818473" y="1760482"/>
            <a:ext cx="10555053" cy="4127940"/>
          </a:xfrm>
        </p:spPr>
        <p:txBody>
          <a:bodyPr>
            <a:normAutofit/>
          </a:bodyPr>
          <a:lstStyle/>
          <a:p>
            <a:r>
              <a:rPr lang="en-US" sz="4400" dirty="0"/>
              <a:t>untaught – </a:t>
            </a:r>
            <a:r>
              <a:rPr lang="en-US" sz="3600" dirty="0"/>
              <a:t>(</a:t>
            </a:r>
            <a:r>
              <a:rPr lang="el-GR" sz="3600" b="0" i="0" u="none" strike="noStrike" baseline="0" dirty="0">
                <a:latin typeface="Galatia SIL" panose="02000600020000020004" pitchFamily="2" charset="0"/>
              </a:rPr>
              <a:t>ἀμαθής</a:t>
            </a:r>
            <a:r>
              <a:rPr lang="en-US" sz="4000" dirty="0"/>
              <a:t>,</a:t>
            </a:r>
            <a:r>
              <a:rPr lang="en-US" sz="4400" dirty="0"/>
              <a:t> </a:t>
            </a:r>
            <a:r>
              <a:rPr lang="en-US" sz="4400" dirty="0" err="1"/>
              <a:t>amathēs</a:t>
            </a:r>
            <a:r>
              <a:rPr lang="en-US" sz="4400" dirty="0"/>
              <a:t>)             unlearned, ignorant</a:t>
            </a:r>
          </a:p>
          <a:p>
            <a:endParaRPr lang="en-US" sz="1200" dirty="0"/>
          </a:p>
          <a:p>
            <a:pPr marR="0" rtl="0"/>
            <a:r>
              <a:rPr lang="en-US" sz="4400" dirty="0"/>
              <a:t>unstable – (</a:t>
            </a:r>
            <a:r>
              <a:rPr lang="el-GR" sz="3600" b="0" i="0" u="none" strike="noStrike" baseline="0" dirty="0">
                <a:latin typeface="Galatia SIL" panose="02000600020000020004" pitchFamily="2" charset="0"/>
              </a:rPr>
              <a:t>ἀστήρικτος</a:t>
            </a:r>
            <a:r>
              <a:rPr lang="en-US" sz="4000" b="0" i="0" u="none" strike="noStrike" baseline="0" dirty="0"/>
              <a:t>,</a:t>
            </a:r>
            <a:r>
              <a:rPr lang="en-US" sz="4400" b="0" i="0" u="none" strike="noStrike" baseline="0" dirty="0"/>
              <a:t> </a:t>
            </a:r>
            <a:r>
              <a:rPr lang="en-US" sz="4400" b="0" i="0" u="none" strike="noStrike" baseline="0" dirty="0" err="1"/>
              <a:t>astēriktos</a:t>
            </a:r>
            <a:r>
              <a:rPr lang="en-US" sz="4000" b="0" i="0" u="none" strike="noStrike" baseline="0" dirty="0">
                <a:latin typeface="Doulos SIL" panose="02000500070000020004" pitchFamily="2" charset="0"/>
              </a:rPr>
              <a:t>)</a:t>
            </a:r>
          </a:p>
          <a:p>
            <a:pPr marR="0" rtl="0"/>
            <a:r>
              <a:rPr lang="en-US" sz="4400" dirty="0"/>
              <a:t>unstable, unsteadfast</a:t>
            </a:r>
          </a:p>
          <a:p>
            <a:pPr marR="0" rtl="0"/>
            <a:r>
              <a:rPr lang="en-US" sz="4400" dirty="0"/>
              <a:t>antonym – steadfast, cf. 2 Peter 1:12</a:t>
            </a:r>
          </a:p>
        </p:txBody>
      </p:sp>
    </p:spTree>
    <p:extLst>
      <p:ext uri="{BB962C8B-B14F-4D97-AF65-F5344CB8AC3E}">
        <p14:creationId xmlns:p14="http://schemas.microsoft.com/office/powerpoint/2010/main" val="203486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75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75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75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owDiffused trans="59000" intensity="10"/>
                    </a14:imgEffect>
                    <a14:imgEffect>
                      <a14:sharpenSoften amount="-73000"/>
                    </a14:imgEffect>
                    <a14:imgEffect>
                      <a14:brightnessContrast bright="30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3CC-A8FC-4523-B858-721847FDA96D}"/>
              </a:ext>
            </a:extLst>
          </p:cNvPr>
          <p:cNvSpPr>
            <a:spLocks noGrp="1"/>
          </p:cNvSpPr>
          <p:nvPr>
            <p:ph type="ctrTitle"/>
          </p:nvPr>
        </p:nvSpPr>
        <p:spPr>
          <a:xfrm>
            <a:off x="1182414" y="545223"/>
            <a:ext cx="9827172" cy="1639615"/>
          </a:xfrm>
        </p:spPr>
        <p:txBody>
          <a:bodyPr anchor="t">
            <a:normAutofit/>
          </a:bodyPr>
          <a:lstStyle/>
          <a:p>
            <a:r>
              <a:rPr kumimoji="0" lang="en-US" sz="5400" b="0" i="0" u="none" strike="noStrike" kern="1200" cap="none" spc="0" normalizeH="0" baseline="0" noProof="0" dirty="0">
                <a:ln w="3175">
                  <a:noFill/>
                </a:ln>
                <a:solidFill>
                  <a:prstClr val="black"/>
                </a:solidFill>
                <a:effectLst>
                  <a:glow rad="139700">
                    <a:schemeClr val="bg1">
                      <a:lumMod val="65000"/>
                      <a:alpha val="40000"/>
                    </a:schemeClr>
                  </a:glow>
                </a:effectLst>
                <a:uLnTx/>
                <a:uFillTx/>
                <a:latin typeface="Acme" panose="02000706050000020004" pitchFamily="2" charset="0"/>
                <a:ea typeface="+mj-ea"/>
                <a:cs typeface="+mj-cs"/>
              </a:rPr>
              <a:t>The importance of “learning”</a:t>
            </a:r>
            <a:endParaRPr lang="en-US" sz="5400" dirty="0">
              <a:effectLst>
                <a:glow rad="139700">
                  <a:schemeClr val="bg1">
                    <a:lumMod val="65000"/>
                    <a:alpha val="40000"/>
                  </a:schemeClr>
                </a:glow>
              </a:effectLst>
              <a:latin typeface="Acme" panose="02000706050000020004" pitchFamily="2" charset="0"/>
            </a:endParaRPr>
          </a:p>
        </p:txBody>
      </p:sp>
      <p:sp>
        <p:nvSpPr>
          <p:cNvPr id="3" name="Subtitle 2">
            <a:extLst>
              <a:ext uri="{FF2B5EF4-FFF2-40B4-BE49-F238E27FC236}">
                <a16:creationId xmlns:a16="http://schemas.microsoft.com/office/drawing/2014/main" id="{83ED21BD-ADD6-4774-B822-8D922BECE940}"/>
              </a:ext>
            </a:extLst>
          </p:cNvPr>
          <p:cNvSpPr>
            <a:spLocks noGrp="1"/>
          </p:cNvSpPr>
          <p:nvPr>
            <p:ph type="subTitle" idx="1"/>
          </p:nvPr>
        </p:nvSpPr>
        <p:spPr>
          <a:xfrm>
            <a:off x="361507" y="1760481"/>
            <a:ext cx="11483163" cy="4810440"/>
          </a:xfrm>
        </p:spPr>
        <p:txBody>
          <a:bodyPr>
            <a:normAutofit/>
          </a:bodyPr>
          <a:lstStyle/>
          <a:p>
            <a:pPr>
              <a:lnSpc>
                <a:spcPct val="80000"/>
              </a:lnSpc>
              <a:spcBef>
                <a:spcPts val="600"/>
              </a:spcBef>
            </a:pPr>
            <a:r>
              <a:rPr lang="en-US" sz="4400" b="1" dirty="0"/>
              <a:t>It is not acceptable to remain ignorant</a:t>
            </a:r>
          </a:p>
          <a:p>
            <a:pPr>
              <a:lnSpc>
                <a:spcPct val="80000"/>
              </a:lnSpc>
              <a:spcBef>
                <a:spcPts val="600"/>
              </a:spcBef>
            </a:pPr>
            <a:r>
              <a:rPr lang="en-US" sz="4000" i="1" dirty="0"/>
              <a:t>1 Peter 2:2-3; Hebrews 5:9-12</a:t>
            </a:r>
          </a:p>
          <a:p>
            <a:pPr>
              <a:lnSpc>
                <a:spcPct val="80000"/>
              </a:lnSpc>
              <a:spcBef>
                <a:spcPts val="600"/>
              </a:spcBef>
            </a:pPr>
            <a:endParaRPr lang="en-US" sz="1000" i="1" dirty="0"/>
          </a:p>
          <a:p>
            <a:pPr>
              <a:lnSpc>
                <a:spcPct val="80000"/>
              </a:lnSpc>
              <a:spcBef>
                <a:spcPts val="600"/>
              </a:spcBef>
            </a:pPr>
            <a:r>
              <a:rPr lang="en-US" sz="4400" b="1" dirty="0"/>
              <a:t>God demands study and learning!</a:t>
            </a:r>
          </a:p>
          <a:p>
            <a:pPr>
              <a:lnSpc>
                <a:spcPct val="80000"/>
              </a:lnSpc>
              <a:spcBef>
                <a:spcPts val="600"/>
              </a:spcBef>
            </a:pPr>
            <a:r>
              <a:rPr lang="en-US" sz="4000" i="1" dirty="0"/>
              <a:t>2 Timothy 2:15; Ephesians 5:15-17; 2 Peter 1:2-4</a:t>
            </a:r>
          </a:p>
          <a:p>
            <a:pPr>
              <a:lnSpc>
                <a:spcPct val="80000"/>
              </a:lnSpc>
              <a:spcBef>
                <a:spcPts val="600"/>
              </a:spcBef>
            </a:pPr>
            <a:endParaRPr lang="en-US" sz="1000" i="1" dirty="0"/>
          </a:p>
          <a:p>
            <a:pPr>
              <a:lnSpc>
                <a:spcPct val="80000"/>
              </a:lnSpc>
              <a:spcBef>
                <a:spcPts val="600"/>
              </a:spcBef>
            </a:pPr>
            <a:r>
              <a:rPr lang="en-US" sz="4400" b="1" dirty="0"/>
              <a:t>The wise man is better prepared than the fool</a:t>
            </a:r>
          </a:p>
          <a:p>
            <a:pPr>
              <a:lnSpc>
                <a:spcPct val="80000"/>
              </a:lnSpc>
              <a:spcBef>
                <a:spcPts val="600"/>
              </a:spcBef>
            </a:pPr>
            <a:r>
              <a:rPr lang="en-US" sz="4000" i="1" dirty="0"/>
              <a:t>Proverbs 2:1-8; 1:29-33; 3:5-8; 10:1,8,13,14,23</a:t>
            </a:r>
          </a:p>
        </p:txBody>
      </p:sp>
    </p:spTree>
    <p:extLst>
      <p:ext uri="{BB962C8B-B14F-4D97-AF65-F5344CB8AC3E}">
        <p14:creationId xmlns:p14="http://schemas.microsoft.com/office/powerpoint/2010/main" val="20197183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owDiffused trans="59000" intensity="10"/>
                    </a14:imgEffect>
                    <a14:imgEffect>
                      <a14:sharpenSoften amount="-73000"/>
                    </a14:imgEffect>
                    <a14:imgEffect>
                      <a14:brightnessContrast bright="30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3CC-A8FC-4523-B858-721847FDA96D}"/>
              </a:ext>
            </a:extLst>
          </p:cNvPr>
          <p:cNvSpPr>
            <a:spLocks noGrp="1"/>
          </p:cNvSpPr>
          <p:nvPr>
            <p:ph type="ctrTitle"/>
          </p:nvPr>
        </p:nvSpPr>
        <p:spPr>
          <a:xfrm>
            <a:off x="663388" y="545223"/>
            <a:ext cx="10710138" cy="1639615"/>
          </a:xfrm>
        </p:spPr>
        <p:txBody>
          <a:bodyPr anchor="t">
            <a:normAutofit/>
          </a:bodyPr>
          <a:lstStyle/>
          <a:p>
            <a:r>
              <a:rPr kumimoji="0" lang="en-US" sz="5400" b="0" i="0" u="none" strike="noStrike" kern="1200" cap="none" spc="0" normalizeH="0" baseline="0" noProof="0" dirty="0">
                <a:ln w="3175">
                  <a:noFill/>
                </a:ln>
                <a:solidFill>
                  <a:prstClr val="black"/>
                </a:solidFill>
                <a:effectLst>
                  <a:glow rad="139700">
                    <a:schemeClr val="bg1">
                      <a:lumMod val="65000"/>
                      <a:alpha val="40000"/>
                    </a:schemeClr>
                  </a:glow>
                </a:effectLst>
                <a:uLnTx/>
                <a:uFillTx/>
                <a:latin typeface="Acme" panose="02000706050000020004" pitchFamily="2" charset="0"/>
                <a:ea typeface="+mj-ea"/>
                <a:cs typeface="+mj-cs"/>
              </a:rPr>
              <a:t>The Danger of Ignorance &amp; Instability</a:t>
            </a:r>
            <a:endParaRPr lang="en-US" sz="5400" dirty="0">
              <a:effectLst>
                <a:glow rad="139700">
                  <a:schemeClr val="bg1">
                    <a:lumMod val="65000"/>
                    <a:alpha val="40000"/>
                  </a:schemeClr>
                </a:glow>
              </a:effectLst>
              <a:latin typeface="Acme" panose="02000706050000020004" pitchFamily="2" charset="0"/>
            </a:endParaRPr>
          </a:p>
        </p:txBody>
      </p:sp>
      <p:sp>
        <p:nvSpPr>
          <p:cNvPr id="3" name="Subtitle 2">
            <a:extLst>
              <a:ext uri="{FF2B5EF4-FFF2-40B4-BE49-F238E27FC236}">
                <a16:creationId xmlns:a16="http://schemas.microsoft.com/office/drawing/2014/main" id="{83ED21BD-ADD6-4774-B822-8D922BECE940}"/>
              </a:ext>
            </a:extLst>
          </p:cNvPr>
          <p:cNvSpPr>
            <a:spLocks noGrp="1"/>
          </p:cNvSpPr>
          <p:nvPr>
            <p:ph type="subTitle" idx="1"/>
          </p:nvPr>
        </p:nvSpPr>
        <p:spPr>
          <a:xfrm>
            <a:off x="818473" y="1760481"/>
            <a:ext cx="10555053" cy="4895499"/>
          </a:xfrm>
        </p:spPr>
        <p:txBody>
          <a:bodyPr>
            <a:normAutofit/>
          </a:bodyPr>
          <a:lstStyle/>
          <a:p>
            <a:pPr>
              <a:lnSpc>
                <a:spcPct val="80000"/>
              </a:lnSpc>
              <a:spcBef>
                <a:spcPts val="600"/>
              </a:spcBef>
            </a:pPr>
            <a:r>
              <a:rPr lang="en-US" sz="4400" b="1" dirty="0"/>
              <a:t>Twist the scriptures to our destruction</a:t>
            </a:r>
          </a:p>
          <a:p>
            <a:pPr>
              <a:lnSpc>
                <a:spcPct val="80000"/>
              </a:lnSpc>
              <a:spcBef>
                <a:spcPts val="600"/>
              </a:spcBef>
            </a:pPr>
            <a:r>
              <a:rPr lang="en-US" sz="4000" i="1" dirty="0"/>
              <a:t>2 Peter 3:15-16; 2 Timothy 2:15</a:t>
            </a:r>
          </a:p>
          <a:p>
            <a:pPr>
              <a:lnSpc>
                <a:spcPct val="80000"/>
              </a:lnSpc>
              <a:spcBef>
                <a:spcPts val="600"/>
              </a:spcBef>
            </a:pPr>
            <a:endParaRPr lang="en-US" sz="1000" i="1" dirty="0"/>
          </a:p>
          <a:p>
            <a:pPr>
              <a:lnSpc>
                <a:spcPct val="80000"/>
              </a:lnSpc>
              <a:spcBef>
                <a:spcPts val="600"/>
              </a:spcBef>
            </a:pPr>
            <a:r>
              <a:rPr lang="en-US" sz="4400" b="1" dirty="0"/>
              <a:t>Vulnerable to false teachers</a:t>
            </a:r>
          </a:p>
          <a:p>
            <a:pPr>
              <a:lnSpc>
                <a:spcPct val="80000"/>
              </a:lnSpc>
              <a:spcBef>
                <a:spcPts val="600"/>
              </a:spcBef>
            </a:pPr>
            <a:r>
              <a:rPr lang="en-US" sz="4000" i="1" dirty="0"/>
              <a:t>Ephesians 4:11-14; Colossians 2:8</a:t>
            </a:r>
          </a:p>
          <a:p>
            <a:pPr>
              <a:lnSpc>
                <a:spcPct val="80000"/>
              </a:lnSpc>
              <a:spcBef>
                <a:spcPts val="600"/>
              </a:spcBef>
            </a:pPr>
            <a:endParaRPr lang="en-US" sz="1000" i="1" dirty="0"/>
          </a:p>
          <a:p>
            <a:pPr>
              <a:lnSpc>
                <a:spcPct val="80000"/>
              </a:lnSpc>
              <a:spcBef>
                <a:spcPts val="600"/>
              </a:spcBef>
            </a:pPr>
            <a:r>
              <a:rPr lang="en-US" sz="4400" b="1" dirty="0"/>
              <a:t>In danger of regression and apostasy</a:t>
            </a:r>
          </a:p>
          <a:p>
            <a:pPr>
              <a:lnSpc>
                <a:spcPct val="80000"/>
              </a:lnSpc>
              <a:spcBef>
                <a:spcPts val="600"/>
              </a:spcBef>
            </a:pPr>
            <a:r>
              <a:rPr lang="en-US" sz="4000" i="1" dirty="0"/>
              <a:t>Hebrews 5:12-14; 6:4-6; 2 Peter 1:5-9</a:t>
            </a:r>
          </a:p>
        </p:txBody>
      </p:sp>
    </p:spTree>
    <p:extLst>
      <p:ext uri="{BB962C8B-B14F-4D97-AF65-F5344CB8AC3E}">
        <p14:creationId xmlns:p14="http://schemas.microsoft.com/office/powerpoint/2010/main" val="22595116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3CC-A8FC-4523-B858-721847FDA96D}"/>
              </a:ext>
            </a:extLst>
          </p:cNvPr>
          <p:cNvSpPr>
            <a:spLocks noGrp="1"/>
          </p:cNvSpPr>
          <p:nvPr>
            <p:ph type="ctrTitle"/>
          </p:nvPr>
        </p:nvSpPr>
        <p:spPr>
          <a:xfrm>
            <a:off x="395604" y="183718"/>
            <a:ext cx="11151354" cy="943334"/>
          </a:xfrm>
        </p:spPr>
        <p:txBody>
          <a:bodyPr anchor="t">
            <a:normAutofit/>
          </a:bodyPr>
          <a:lstStyle/>
          <a:p>
            <a:pPr algn="l"/>
            <a:r>
              <a:rPr lang="en-US" sz="5400" dirty="0">
                <a:ln w="3175">
                  <a:noFill/>
                </a:ln>
                <a:effectLst>
                  <a:glow rad="228600">
                    <a:schemeClr val="bg1">
                      <a:lumMod val="50000"/>
                      <a:alpha val="40000"/>
                    </a:schemeClr>
                  </a:glow>
                </a:effectLst>
                <a:latin typeface="Acme" panose="02000706050000020004" pitchFamily="2" charset="0"/>
              </a:rPr>
              <a:t>“to their own destruction” (2 Peter 3:16)</a:t>
            </a:r>
          </a:p>
        </p:txBody>
      </p:sp>
      <p:sp>
        <p:nvSpPr>
          <p:cNvPr id="3" name="Subtitle 2">
            <a:extLst>
              <a:ext uri="{FF2B5EF4-FFF2-40B4-BE49-F238E27FC236}">
                <a16:creationId xmlns:a16="http://schemas.microsoft.com/office/drawing/2014/main" id="{83ED21BD-ADD6-4774-B822-8D922BECE940}"/>
              </a:ext>
            </a:extLst>
          </p:cNvPr>
          <p:cNvSpPr>
            <a:spLocks noGrp="1"/>
          </p:cNvSpPr>
          <p:nvPr>
            <p:ph type="subTitle" idx="1"/>
          </p:nvPr>
        </p:nvSpPr>
        <p:spPr>
          <a:xfrm>
            <a:off x="403365" y="1084522"/>
            <a:ext cx="11385270" cy="3657600"/>
          </a:xfrm>
        </p:spPr>
        <p:txBody>
          <a:bodyPr>
            <a:normAutofit/>
          </a:bodyPr>
          <a:lstStyle/>
          <a:p>
            <a:r>
              <a:rPr lang="en-US" sz="4400" b="1" dirty="0"/>
              <a:t>The stakes are high!</a:t>
            </a:r>
          </a:p>
          <a:p>
            <a:pPr algn="l"/>
            <a:r>
              <a:rPr lang="en-US" sz="4400" i="1" dirty="0"/>
              <a:t>      “And you shall know the truth, and the truth shall make you free”</a:t>
            </a:r>
          </a:p>
          <a:p>
            <a:pPr algn="l"/>
            <a:r>
              <a:rPr lang="en-US" sz="4400" dirty="0"/>
              <a:t>                                                                   (John 8:32)</a:t>
            </a:r>
          </a:p>
        </p:txBody>
      </p:sp>
    </p:spTree>
    <p:extLst>
      <p:ext uri="{BB962C8B-B14F-4D97-AF65-F5344CB8AC3E}">
        <p14:creationId xmlns:p14="http://schemas.microsoft.com/office/powerpoint/2010/main" val="30913310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2917</Words>
  <Application>Microsoft Office PowerPoint</Application>
  <PresentationFormat>Widescreen</PresentationFormat>
  <Paragraphs>134</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Acme</vt:lpstr>
      <vt:lpstr>Arial</vt:lpstr>
      <vt:lpstr>Calibri Light</vt:lpstr>
      <vt:lpstr>Galatia SIL</vt:lpstr>
      <vt:lpstr>Doulos SIL</vt:lpstr>
      <vt:lpstr>Office Theme</vt:lpstr>
      <vt:lpstr>Taught and Established</vt:lpstr>
      <vt:lpstr>“Untaught and Unstable”</vt:lpstr>
      <vt:lpstr>The importance of “learning”</vt:lpstr>
      <vt:lpstr>The Danger of Ignorance &amp; Instability</vt:lpstr>
      <vt:lpstr>“to their own destruction” (2 Peter 3:16)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Taught and Established</dc:title>
  <dc:creator>Stan Cox</dc:creator>
  <cp:lastModifiedBy>Stan Cox</cp:lastModifiedBy>
  <cp:revision>5</cp:revision>
  <dcterms:created xsi:type="dcterms:W3CDTF">2021-05-12T15:28:52Z</dcterms:created>
  <dcterms:modified xsi:type="dcterms:W3CDTF">2021-05-19T23:35:05Z</dcterms:modified>
</cp:coreProperties>
</file>